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66" r:id="rId5"/>
    <p:sldId id="396" r:id="rId6"/>
    <p:sldId id="397" r:id="rId7"/>
    <p:sldId id="901" r:id="rId8"/>
    <p:sldId id="902" r:id="rId9"/>
    <p:sldId id="899" r:id="rId10"/>
    <p:sldId id="898" r:id="rId11"/>
    <p:sldId id="913" r:id="rId12"/>
    <p:sldId id="893" r:id="rId13"/>
    <p:sldId id="2160" r:id="rId14"/>
    <p:sldId id="907" r:id="rId15"/>
    <p:sldId id="2141" r:id="rId16"/>
    <p:sldId id="903" r:id="rId17"/>
    <p:sldId id="2158" r:id="rId18"/>
    <p:sldId id="917" r:id="rId19"/>
    <p:sldId id="2143" r:id="rId20"/>
    <p:sldId id="2144" r:id="rId21"/>
    <p:sldId id="2145" r:id="rId22"/>
    <p:sldId id="2146" r:id="rId23"/>
    <p:sldId id="2147" r:id="rId24"/>
    <p:sldId id="2148" r:id="rId25"/>
    <p:sldId id="2149" r:id="rId26"/>
    <p:sldId id="2150" r:id="rId27"/>
    <p:sldId id="2151" r:id="rId28"/>
    <p:sldId id="2152" r:id="rId29"/>
    <p:sldId id="2153" r:id="rId30"/>
    <p:sldId id="2154" r:id="rId31"/>
    <p:sldId id="2155" r:id="rId32"/>
    <p:sldId id="2156" r:id="rId33"/>
    <p:sldId id="2157" r:id="rId34"/>
    <p:sldId id="2159" r:id="rId35"/>
    <p:sldId id="21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69" autoAdjust="0"/>
    <p:restoredTop sz="65922" autoAdjust="0"/>
  </p:normalViewPr>
  <p:slideViewPr>
    <p:cSldViewPr snapToGrid="0" showGuides="1">
      <p:cViewPr varScale="1">
        <p:scale>
          <a:sx n="56" d="100"/>
          <a:sy n="56" d="100"/>
        </p:scale>
        <p:origin x="1018" y="53"/>
      </p:cViewPr>
      <p:guideLst>
        <p:guide orient="horz" pos="2136"/>
        <p:guide pos="3840"/>
      </p:guideLst>
    </p:cSldViewPr>
  </p:slideViewPr>
  <p:notesTextViewPr>
    <p:cViewPr>
      <p:scale>
        <a:sx n="3" d="2"/>
        <a:sy n="3" d="2"/>
      </p:scale>
      <p:origin x="0" y="0"/>
    </p:cViewPr>
  </p:notesTextViewPr>
  <p:sorterViewPr>
    <p:cViewPr varScale="1">
      <p:scale>
        <a:sx n="1" d="1"/>
        <a:sy n="1" d="1"/>
      </p:scale>
      <p:origin x="0" y="-6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8BF20-2525-456C-AF27-F2D066923012}" type="datetimeFigureOut">
              <a:rPr lang="en-US" smtClean="0"/>
              <a:t>11/25/2020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DDBD3-CF66-47EB-A768-3B0EB7C0859C}" type="slidenum">
              <a:rPr lang="en-US" smtClean="0"/>
              <a:t>‹#›</a:t>
            </a:fld>
            <a:endParaRPr lang="en-US"/>
          </a:p>
        </p:txBody>
      </p:sp>
    </p:spTree>
    <p:extLst>
      <p:ext uri="{BB962C8B-B14F-4D97-AF65-F5344CB8AC3E}">
        <p14:creationId xmlns:p14="http://schemas.microsoft.com/office/powerpoint/2010/main" val="2174710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E954E6-C36D-49A8-A751-7894EDDE88B5}" type="slidenum">
              <a:rPr lang="en-US" smtClean="0"/>
              <a:t>1</a:t>
            </a:fld>
            <a:endParaRPr lang="en-US"/>
          </a:p>
        </p:txBody>
      </p:sp>
    </p:spTree>
    <p:extLst>
      <p:ext uri="{BB962C8B-B14F-4D97-AF65-F5344CB8AC3E}">
        <p14:creationId xmlns:p14="http://schemas.microsoft.com/office/powerpoint/2010/main" val="4277813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These are price lists showing the value of stolen data and information on the dark web. CLICK when we look at it from these perspectives, it reaffirms our position that cybercrime is lucrative and not going anywhere. They’re so organized the know the value of a credit report that is (CLICK) 750 or higher, for example.</a:t>
            </a:r>
          </a:p>
        </p:txBody>
      </p:sp>
      <p:sp>
        <p:nvSpPr>
          <p:cNvPr id="4" name="Slide Number Placeholder 3"/>
          <p:cNvSpPr>
            <a:spLocks noGrp="1"/>
          </p:cNvSpPr>
          <p:nvPr>
            <p:ph type="sldNum" sz="quarter" idx="10"/>
          </p:nvPr>
        </p:nvSpPr>
        <p:spPr/>
        <p:txBody>
          <a:bodyPr/>
          <a:lstStyle/>
          <a:p>
            <a:fld id="{D61B6EDA-3863-D94D-A1F3-4C1EFA5D9B2B}" type="slidenum">
              <a:rPr lang="en-US" smtClean="0"/>
              <a:t>10</a:t>
            </a:fld>
            <a:endParaRPr lang="en-US"/>
          </a:p>
        </p:txBody>
      </p:sp>
    </p:spTree>
    <p:extLst>
      <p:ext uri="{BB962C8B-B14F-4D97-AF65-F5344CB8AC3E}">
        <p14:creationId xmlns:p14="http://schemas.microsoft.com/office/powerpoint/2010/main" val="1865727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a big or small business, how are the bad guys getting in?</a:t>
            </a:r>
          </a:p>
        </p:txBody>
      </p:sp>
      <p:sp>
        <p:nvSpPr>
          <p:cNvPr id="4" name="Slide Number Placeholder 3"/>
          <p:cNvSpPr>
            <a:spLocks noGrp="1"/>
          </p:cNvSpPr>
          <p:nvPr>
            <p:ph type="sldNum" sz="quarter" idx="5"/>
          </p:nvPr>
        </p:nvSpPr>
        <p:spPr/>
        <p:txBody>
          <a:bodyPr/>
          <a:lstStyle/>
          <a:p>
            <a:fld id="{D61B6EDA-3863-D94D-A1F3-4C1EFA5D9B2B}" type="slidenum">
              <a:rPr lang="en-US" smtClean="0"/>
              <a:t>11</a:t>
            </a:fld>
            <a:endParaRPr lang="en-US"/>
          </a:p>
        </p:txBody>
      </p:sp>
    </p:spTree>
    <p:extLst>
      <p:ext uri="{BB962C8B-B14F-4D97-AF65-F5344CB8AC3E}">
        <p14:creationId xmlns:p14="http://schemas.microsoft.com/office/powerpoint/2010/main" val="3515756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a big or small business, how are the bad guys getting in?  The good news is that most of these threat vectors will be addressed in our training today.</a:t>
            </a:r>
          </a:p>
        </p:txBody>
      </p:sp>
      <p:sp>
        <p:nvSpPr>
          <p:cNvPr id="4" name="Slide Number Placeholder 3"/>
          <p:cNvSpPr>
            <a:spLocks noGrp="1"/>
          </p:cNvSpPr>
          <p:nvPr>
            <p:ph type="sldNum" sz="quarter" idx="5"/>
          </p:nvPr>
        </p:nvSpPr>
        <p:spPr/>
        <p:txBody>
          <a:bodyPr/>
          <a:lstStyle/>
          <a:p>
            <a:fld id="{D61B6EDA-3863-D94D-A1F3-4C1EFA5D9B2B}" type="slidenum">
              <a:rPr lang="en-US" smtClean="0"/>
              <a:t>12</a:t>
            </a:fld>
            <a:endParaRPr lang="en-US"/>
          </a:p>
        </p:txBody>
      </p:sp>
    </p:spTree>
    <p:extLst>
      <p:ext uri="{BB962C8B-B14F-4D97-AF65-F5344CB8AC3E}">
        <p14:creationId xmlns:p14="http://schemas.microsoft.com/office/powerpoint/2010/main" val="2133496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you understand WHY cybercrime is exploding and important to understand, WHO their targets are, HOW they do it – let’s take a peak at WHAT you can do to help prevent it. </a:t>
            </a:r>
          </a:p>
        </p:txBody>
      </p:sp>
      <p:sp>
        <p:nvSpPr>
          <p:cNvPr id="4" name="Slide Number Placeholder 3"/>
          <p:cNvSpPr>
            <a:spLocks noGrp="1"/>
          </p:cNvSpPr>
          <p:nvPr>
            <p:ph type="sldNum" sz="quarter" idx="5"/>
          </p:nvPr>
        </p:nvSpPr>
        <p:spPr/>
        <p:txBody>
          <a:bodyPr/>
          <a:lstStyle/>
          <a:p>
            <a:fld id="{D61B6EDA-3863-D94D-A1F3-4C1EFA5D9B2B}" type="slidenum">
              <a:rPr lang="en-US" smtClean="0"/>
              <a:t>13</a:t>
            </a:fld>
            <a:endParaRPr lang="en-US"/>
          </a:p>
        </p:txBody>
      </p:sp>
    </p:spTree>
    <p:extLst>
      <p:ext uri="{BB962C8B-B14F-4D97-AF65-F5344CB8AC3E}">
        <p14:creationId xmlns:p14="http://schemas.microsoft.com/office/powerpoint/2010/main" val="1846931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B6EDA-3863-D94D-A1F3-4C1EFA5D9B2B}" type="slidenum">
              <a:rPr lang="en-US" smtClean="0"/>
              <a:t>14</a:t>
            </a:fld>
            <a:endParaRPr lang="en-US"/>
          </a:p>
        </p:txBody>
      </p:sp>
    </p:spTree>
    <p:extLst>
      <p:ext uri="{BB962C8B-B14F-4D97-AF65-F5344CB8AC3E}">
        <p14:creationId xmlns:p14="http://schemas.microsoft.com/office/powerpoint/2010/main" val="357176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I’m using a PC in this example, but you’ll want to do the same if you have a mac.  As I walk through instructions, I’m giving the shortcut to get to where you need to go, often using the Win key on the keyboard to pull up the settings we are referring to.  (read one, two).  CLICK you want to update your software, too.  (read through)</a:t>
            </a:r>
          </a:p>
        </p:txBody>
      </p:sp>
      <p:sp>
        <p:nvSpPr>
          <p:cNvPr id="4" name="Slide Number Placeholder 3"/>
          <p:cNvSpPr>
            <a:spLocks noGrp="1"/>
          </p:cNvSpPr>
          <p:nvPr>
            <p:ph type="sldNum" sz="quarter" idx="10"/>
          </p:nvPr>
        </p:nvSpPr>
        <p:spPr/>
        <p:txBody>
          <a:bodyPr/>
          <a:lstStyle/>
          <a:p>
            <a:fld id="{D61B6EDA-3863-D94D-A1F3-4C1EFA5D9B2B}" type="slidenum">
              <a:rPr lang="en-US" smtClean="0"/>
              <a:t>15</a:t>
            </a:fld>
            <a:endParaRPr lang="en-US"/>
          </a:p>
        </p:txBody>
      </p:sp>
    </p:spTree>
    <p:extLst>
      <p:ext uri="{BB962C8B-B14F-4D97-AF65-F5344CB8AC3E}">
        <p14:creationId xmlns:p14="http://schemas.microsoft.com/office/powerpoint/2010/main" val="2962074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You should be using a paid version of anti-virus or anti-malware, and it’s easy enough to make sure it is properly updating.  In my example, I know that the version number at the top aligns with what my IT pro told me I need to be running.  But most versions of antivirus will have a button that asks you to check for updates, or will tell you if it is up to date.  CLICK In windows, there’s an overall security settings view that will be helpful.  (walk through).</a:t>
            </a:r>
          </a:p>
        </p:txBody>
      </p:sp>
      <p:sp>
        <p:nvSpPr>
          <p:cNvPr id="4" name="Slide Number Placeholder 3"/>
          <p:cNvSpPr>
            <a:spLocks noGrp="1"/>
          </p:cNvSpPr>
          <p:nvPr>
            <p:ph type="sldNum" sz="quarter" idx="10"/>
          </p:nvPr>
        </p:nvSpPr>
        <p:spPr/>
        <p:txBody>
          <a:bodyPr/>
          <a:lstStyle/>
          <a:p>
            <a:fld id="{D61B6EDA-3863-D94D-A1F3-4C1EFA5D9B2B}" type="slidenum">
              <a:rPr lang="en-US" smtClean="0"/>
              <a:t>16</a:t>
            </a:fld>
            <a:endParaRPr lang="en-US"/>
          </a:p>
        </p:txBody>
      </p:sp>
    </p:spTree>
    <p:extLst>
      <p:ext uri="{BB962C8B-B14F-4D97-AF65-F5344CB8AC3E}">
        <p14:creationId xmlns:p14="http://schemas.microsoft.com/office/powerpoint/2010/main" val="3841987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17</a:t>
            </a:fld>
            <a:endParaRPr lang="en-US"/>
          </a:p>
        </p:txBody>
      </p:sp>
    </p:spTree>
    <p:extLst>
      <p:ext uri="{BB962C8B-B14F-4D97-AF65-F5344CB8AC3E}">
        <p14:creationId xmlns:p14="http://schemas.microsoft.com/office/powerpoint/2010/main" val="323323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61B6EDA-3863-D94D-A1F3-4C1EFA5D9B2B}" type="slidenum">
              <a:rPr lang="en-US" smtClean="0"/>
              <a:t>18</a:t>
            </a:fld>
            <a:endParaRPr lang="en-US"/>
          </a:p>
        </p:txBody>
      </p:sp>
    </p:spTree>
    <p:extLst>
      <p:ext uri="{BB962C8B-B14F-4D97-AF65-F5344CB8AC3E}">
        <p14:creationId xmlns:p14="http://schemas.microsoft.com/office/powerpoint/2010/main" val="4040590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61B6EDA-3863-D94D-A1F3-4C1EFA5D9B2B}" type="slidenum">
              <a:rPr lang="en-US" smtClean="0"/>
              <a:t>19</a:t>
            </a:fld>
            <a:endParaRPr lang="en-US"/>
          </a:p>
        </p:txBody>
      </p:sp>
    </p:spTree>
    <p:extLst>
      <p:ext uri="{BB962C8B-B14F-4D97-AF65-F5344CB8AC3E}">
        <p14:creationId xmlns:p14="http://schemas.microsoft.com/office/powerpoint/2010/main" val="3692102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a:t>
            </a:fld>
            <a:endParaRPr lang="en-US"/>
          </a:p>
        </p:txBody>
      </p:sp>
    </p:spTree>
    <p:extLst>
      <p:ext uri="{BB962C8B-B14F-4D97-AF65-F5344CB8AC3E}">
        <p14:creationId xmlns:p14="http://schemas.microsoft.com/office/powerpoint/2010/main" val="468630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20</a:t>
            </a:fld>
            <a:endParaRPr lang="en-US"/>
          </a:p>
        </p:txBody>
      </p:sp>
    </p:spTree>
    <p:extLst>
      <p:ext uri="{BB962C8B-B14F-4D97-AF65-F5344CB8AC3E}">
        <p14:creationId xmlns:p14="http://schemas.microsoft.com/office/powerpoint/2010/main" val="3107861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21</a:t>
            </a:fld>
            <a:endParaRPr lang="en-US"/>
          </a:p>
        </p:txBody>
      </p:sp>
    </p:spTree>
    <p:extLst>
      <p:ext uri="{BB962C8B-B14F-4D97-AF65-F5344CB8AC3E}">
        <p14:creationId xmlns:p14="http://schemas.microsoft.com/office/powerpoint/2010/main" val="1273371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61B6EDA-3863-D94D-A1F3-4C1EFA5D9B2B}" type="slidenum">
              <a:rPr lang="en-US" smtClean="0"/>
              <a:t>22</a:t>
            </a:fld>
            <a:endParaRPr lang="en-US"/>
          </a:p>
        </p:txBody>
      </p:sp>
    </p:spTree>
    <p:extLst>
      <p:ext uri="{BB962C8B-B14F-4D97-AF65-F5344CB8AC3E}">
        <p14:creationId xmlns:p14="http://schemas.microsoft.com/office/powerpoint/2010/main" val="2566834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61B6EDA-3863-D94D-A1F3-4C1EFA5D9B2B}" type="slidenum">
              <a:rPr lang="en-US" smtClean="0"/>
              <a:t>23</a:t>
            </a:fld>
            <a:endParaRPr lang="en-US"/>
          </a:p>
        </p:txBody>
      </p:sp>
    </p:spTree>
    <p:extLst>
      <p:ext uri="{BB962C8B-B14F-4D97-AF65-F5344CB8AC3E}">
        <p14:creationId xmlns:p14="http://schemas.microsoft.com/office/powerpoint/2010/main" val="1815243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24</a:t>
            </a:fld>
            <a:endParaRPr lang="en-US"/>
          </a:p>
        </p:txBody>
      </p:sp>
    </p:spTree>
    <p:extLst>
      <p:ext uri="{BB962C8B-B14F-4D97-AF65-F5344CB8AC3E}">
        <p14:creationId xmlns:p14="http://schemas.microsoft.com/office/powerpoint/2010/main" val="1237070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25</a:t>
            </a:fld>
            <a:endParaRPr lang="en-US"/>
          </a:p>
        </p:txBody>
      </p:sp>
    </p:spTree>
    <p:extLst>
      <p:ext uri="{BB962C8B-B14F-4D97-AF65-F5344CB8AC3E}">
        <p14:creationId xmlns:p14="http://schemas.microsoft.com/office/powerpoint/2010/main" val="2253641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26</a:t>
            </a:fld>
            <a:endParaRPr lang="en-US"/>
          </a:p>
        </p:txBody>
      </p:sp>
    </p:spTree>
    <p:extLst>
      <p:ext uri="{BB962C8B-B14F-4D97-AF65-F5344CB8AC3E}">
        <p14:creationId xmlns:p14="http://schemas.microsoft.com/office/powerpoint/2010/main" val="431996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61B6EDA-3863-D94D-A1F3-4C1EFA5D9B2B}" type="slidenum">
              <a:rPr lang="en-US" smtClean="0"/>
              <a:t>27</a:t>
            </a:fld>
            <a:endParaRPr lang="en-US"/>
          </a:p>
        </p:txBody>
      </p:sp>
    </p:spTree>
    <p:extLst>
      <p:ext uri="{BB962C8B-B14F-4D97-AF65-F5344CB8AC3E}">
        <p14:creationId xmlns:p14="http://schemas.microsoft.com/office/powerpoint/2010/main" val="2923982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28</a:t>
            </a:fld>
            <a:endParaRPr lang="en-US"/>
          </a:p>
        </p:txBody>
      </p:sp>
    </p:spTree>
    <p:extLst>
      <p:ext uri="{BB962C8B-B14F-4D97-AF65-F5344CB8AC3E}">
        <p14:creationId xmlns:p14="http://schemas.microsoft.com/office/powerpoint/2010/main" val="4203016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29</a:t>
            </a:fld>
            <a:endParaRPr lang="en-US"/>
          </a:p>
        </p:txBody>
      </p:sp>
    </p:spTree>
    <p:extLst>
      <p:ext uri="{BB962C8B-B14F-4D97-AF65-F5344CB8AC3E}">
        <p14:creationId xmlns:p14="http://schemas.microsoft.com/office/powerpoint/2010/main" val="181436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B6EDA-3863-D94D-A1F3-4C1EFA5D9B2B}" type="slidenum">
              <a:rPr lang="en-US" smtClean="0"/>
              <a:t>3</a:t>
            </a:fld>
            <a:endParaRPr lang="en-US"/>
          </a:p>
        </p:txBody>
      </p:sp>
    </p:spTree>
    <p:extLst>
      <p:ext uri="{BB962C8B-B14F-4D97-AF65-F5344CB8AC3E}">
        <p14:creationId xmlns:p14="http://schemas.microsoft.com/office/powerpoint/2010/main" val="1822425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61B6EDA-3863-D94D-A1F3-4C1EFA5D9B2B}" type="slidenum">
              <a:rPr lang="en-US" smtClean="0"/>
              <a:t>30</a:t>
            </a:fld>
            <a:endParaRPr lang="en-US"/>
          </a:p>
        </p:txBody>
      </p:sp>
    </p:spTree>
    <p:extLst>
      <p:ext uri="{BB962C8B-B14F-4D97-AF65-F5344CB8AC3E}">
        <p14:creationId xmlns:p14="http://schemas.microsoft.com/office/powerpoint/2010/main" val="3436896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31</a:t>
            </a:fld>
            <a:endParaRPr lang="en-US"/>
          </a:p>
        </p:txBody>
      </p:sp>
    </p:spTree>
    <p:extLst>
      <p:ext uri="{BB962C8B-B14F-4D97-AF65-F5344CB8AC3E}">
        <p14:creationId xmlns:p14="http://schemas.microsoft.com/office/powerpoint/2010/main" val="3511636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32</a:t>
            </a:fld>
            <a:endParaRPr lang="en-US"/>
          </a:p>
        </p:txBody>
      </p:sp>
    </p:spTree>
    <p:extLst>
      <p:ext uri="{BB962C8B-B14F-4D97-AF65-F5344CB8AC3E}">
        <p14:creationId xmlns:p14="http://schemas.microsoft.com/office/powerpoint/2010/main" val="24419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6EDA-3863-D94D-A1F3-4C1EFA5D9B2B}" type="slidenum">
              <a:rPr lang="en-US" smtClean="0"/>
              <a:t>4</a:t>
            </a:fld>
            <a:endParaRPr lang="en-US"/>
          </a:p>
        </p:txBody>
      </p:sp>
    </p:spTree>
    <p:extLst>
      <p:ext uri="{BB962C8B-B14F-4D97-AF65-F5344CB8AC3E}">
        <p14:creationId xmlns:p14="http://schemas.microsoft.com/office/powerpoint/2010/main" val="4042774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Simon Sinek says, let’s start with the WHY.</a:t>
            </a:r>
          </a:p>
        </p:txBody>
      </p:sp>
      <p:sp>
        <p:nvSpPr>
          <p:cNvPr id="4" name="Slide Number Placeholder 3"/>
          <p:cNvSpPr>
            <a:spLocks noGrp="1"/>
          </p:cNvSpPr>
          <p:nvPr>
            <p:ph type="sldNum" sz="quarter" idx="5"/>
          </p:nvPr>
        </p:nvSpPr>
        <p:spPr/>
        <p:txBody>
          <a:bodyPr/>
          <a:lstStyle/>
          <a:p>
            <a:fld id="{959DDBD3-CF66-47EB-A768-3B0EB7C0859C}" type="slidenum">
              <a:rPr lang="en-US" smtClean="0"/>
              <a:t>5</a:t>
            </a:fld>
            <a:endParaRPr lang="en-US"/>
          </a:p>
        </p:txBody>
      </p:sp>
    </p:spTree>
    <p:extLst>
      <p:ext uri="{BB962C8B-B14F-4D97-AF65-F5344CB8AC3E}">
        <p14:creationId xmlns:p14="http://schemas.microsoft.com/office/powerpoint/2010/main" val="1846742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Why are small businesses prime targets?  Let’s look at some of the more obvious reasons like the small budget they have for protecting themselves.  Or the fact that a lot of the very small businesses I know, have someone that is computer savvy managing their network – but not necessarily skilled in cybersecurity.  Or they have old computers and haven’t kept up with patching them properly.  Most importantly, a lot of small businesses just don’t believe that a breach will happen to them, that their data would be valuable to a hacker, or that training their employees on how to use their computers securely is something they need to do.  (CLICK) but let’s look at the reality of most email phishing campaigns that are deployed in a manner that we call “casting a wide net.”  Hackers will try to infect thousands of random victims at a time, not being discriminate on the size of their company.  When you look at the ratio of infected emails targeting users, to the size of the company, you can see that a company with less than 250 employees receives 50% of the amount of infected emails targeting users of companies that are over 2500 in size.  And, of all victims of cybercrime, 58% of them were classified as small businesses in 2018.  That number rose up to over 60% in 2019.</a:t>
            </a:r>
          </a:p>
        </p:txBody>
      </p:sp>
      <p:sp>
        <p:nvSpPr>
          <p:cNvPr id="4" name="Slide Number Placeholder 3"/>
          <p:cNvSpPr>
            <a:spLocks noGrp="1"/>
          </p:cNvSpPr>
          <p:nvPr>
            <p:ph type="sldNum" sz="quarter" idx="10"/>
          </p:nvPr>
        </p:nvSpPr>
        <p:spPr/>
        <p:txBody>
          <a:bodyPr/>
          <a:lstStyle/>
          <a:p>
            <a:fld id="{D61B6EDA-3863-D94D-A1F3-4C1EFA5D9B2B}" type="slidenum">
              <a:rPr lang="en-US" smtClean="0"/>
              <a:t>6</a:t>
            </a:fld>
            <a:endParaRPr lang="en-US"/>
          </a:p>
        </p:txBody>
      </p:sp>
    </p:spTree>
    <p:extLst>
      <p:ext uri="{BB962C8B-B14F-4D97-AF65-F5344CB8AC3E}">
        <p14:creationId xmlns:p14="http://schemas.microsoft.com/office/powerpoint/2010/main" val="2224858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B6EDA-3863-D94D-A1F3-4C1EFA5D9B2B}" type="slidenum">
              <a:rPr lang="en-US" smtClean="0"/>
              <a:t>7</a:t>
            </a:fld>
            <a:endParaRPr lang="en-US"/>
          </a:p>
        </p:txBody>
      </p:sp>
    </p:spTree>
    <p:extLst>
      <p:ext uri="{BB962C8B-B14F-4D97-AF65-F5344CB8AC3E}">
        <p14:creationId xmlns:p14="http://schemas.microsoft.com/office/powerpoint/2010/main" val="1734166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most of us see is that top 4% of the web.  Walk through what is in deep web vs. dark web, and why stolen creds being sold on dark web are so time sensitive, in how they are used to attempt login to the sites seen at the top 4% of the web.  Talk about how fast Russian hackers can now get into networks.  </a:t>
            </a:r>
          </a:p>
        </p:txBody>
      </p:sp>
      <p:sp>
        <p:nvSpPr>
          <p:cNvPr id="4" name="Slide Number Placeholder 3"/>
          <p:cNvSpPr>
            <a:spLocks noGrp="1"/>
          </p:cNvSpPr>
          <p:nvPr>
            <p:ph type="sldNum" sz="quarter" idx="5"/>
          </p:nvPr>
        </p:nvSpPr>
        <p:spPr/>
        <p:txBody>
          <a:bodyPr/>
          <a:lstStyle/>
          <a:p>
            <a:fld id="{87A29F3E-AB59-46E9-944A-BCF08AD8752A}" type="slidenum">
              <a:rPr lang="en-US" smtClean="0"/>
              <a:t>8</a:t>
            </a:fld>
            <a:endParaRPr lang="en-US"/>
          </a:p>
        </p:txBody>
      </p:sp>
    </p:spTree>
    <p:extLst>
      <p:ext uri="{BB962C8B-B14F-4D97-AF65-F5344CB8AC3E}">
        <p14:creationId xmlns:p14="http://schemas.microsoft.com/office/powerpoint/2010/main" val="2857805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Even if your company has insurance, a cyber breach is very costly when you account for the downtime, reputation, brand, lost revenue, and everything else.  The average cost was $36,000 in 2019. (CLICK) and now, there’s a new spin to the cyber crime.  You saw in the previous slide, most hackers spend six months on a network once they get in.  Do you think they are not going to get paid for that time? Even if you have a good backup system to restore from, the new twist is to demand a ransom and if it’s not going to be paid, then to sell the data on the dark web.</a:t>
            </a:r>
          </a:p>
        </p:txBody>
      </p:sp>
      <p:sp>
        <p:nvSpPr>
          <p:cNvPr id="4" name="Slide Number Placeholder 3"/>
          <p:cNvSpPr>
            <a:spLocks noGrp="1"/>
          </p:cNvSpPr>
          <p:nvPr>
            <p:ph type="sldNum" sz="quarter" idx="5"/>
          </p:nvPr>
        </p:nvSpPr>
        <p:spPr/>
        <p:txBody>
          <a:bodyPr/>
          <a:lstStyle/>
          <a:p>
            <a:fld id="{87A29F3E-AB59-46E9-944A-BCF08AD8752A}" type="slidenum">
              <a:rPr lang="en-US" smtClean="0"/>
              <a:t>9</a:t>
            </a:fld>
            <a:endParaRPr lang="en-US"/>
          </a:p>
        </p:txBody>
      </p:sp>
    </p:spTree>
    <p:extLst>
      <p:ext uri="{BB962C8B-B14F-4D97-AF65-F5344CB8AC3E}">
        <p14:creationId xmlns:p14="http://schemas.microsoft.com/office/powerpoint/2010/main" val="1434835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A5AB6-FA47-4FB4-A6EF-922B50FE2B2F}"/>
              </a:ext>
            </a:extLst>
          </p:cNvPr>
          <p:cNvSpPr>
            <a:spLocks noGrp="1"/>
          </p:cNvSpPr>
          <p:nvPr>
            <p:ph type="ctrTitle"/>
          </p:nvPr>
        </p:nvSpPr>
        <p:spPr>
          <a:xfrm>
            <a:off x="536180" y="2802766"/>
            <a:ext cx="10817619" cy="847725"/>
          </a:xfrm>
        </p:spPr>
        <p:txBody>
          <a:bodyPr anchor="b">
            <a:noAutofit/>
          </a:bodyPr>
          <a:lstStyle>
            <a:lvl1pPr algn="l">
              <a:defRPr sz="7200"/>
            </a:lvl1pPr>
          </a:lstStyle>
          <a:p>
            <a:r>
              <a:rPr lang="en-US" dirty="0"/>
              <a:t>Click to edit Master</a:t>
            </a:r>
          </a:p>
        </p:txBody>
      </p:sp>
      <p:sp>
        <p:nvSpPr>
          <p:cNvPr id="3" name="Subtitle 2">
            <a:extLst>
              <a:ext uri="{FF2B5EF4-FFF2-40B4-BE49-F238E27FC236}">
                <a16:creationId xmlns:a16="http://schemas.microsoft.com/office/drawing/2014/main" id="{04684B09-9A7D-40CD-A7A8-EF4F78099AB7}"/>
              </a:ext>
            </a:extLst>
          </p:cNvPr>
          <p:cNvSpPr>
            <a:spLocks noGrp="1"/>
          </p:cNvSpPr>
          <p:nvPr>
            <p:ph type="subTitle" idx="1"/>
          </p:nvPr>
        </p:nvSpPr>
        <p:spPr>
          <a:xfrm>
            <a:off x="838199" y="3526666"/>
            <a:ext cx="10515599" cy="511934"/>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43357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1143000"/>
          </a:xfrm>
        </p:spPr>
        <p:txBody>
          <a:bodyPr>
            <a:normAutofit/>
          </a:bodyPr>
          <a:lstStyle>
            <a:lvl1pPr>
              <a:defRPr lang="en-US" sz="6000" b="0" i="0" kern="1200" dirty="0">
                <a:solidFill>
                  <a:schemeClr val="tx2"/>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dirty="0"/>
              <a:t>Click to edit Master title style</a:t>
            </a:r>
          </a:p>
        </p:txBody>
      </p:sp>
    </p:spTree>
    <p:extLst>
      <p:ext uri="{BB962C8B-B14F-4D97-AF65-F5344CB8AC3E}">
        <p14:creationId xmlns:p14="http://schemas.microsoft.com/office/powerpoint/2010/main" val="161865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A1DD0B-7B1B-4992-A1CD-F2FC8D43D690}"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CB039F-8834-49AE-83EE-7DFA162A0558}" type="slidenum">
              <a:rPr lang="en-US" smtClean="0"/>
              <a:t>‹#›</a:t>
            </a:fld>
            <a:endParaRPr lang="en-US"/>
          </a:p>
        </p:txBody>
      </p:sp>
    </p:spTree>
    <p:extLst>
      <p:ext uri="{BB962C8B-B14F-4D97-AF65-F5344CB8AC3E}">
        <p14:creationId xmlns:p14="http://schemas.microsoft.com/office/powerpoint/2010/main" val="3265911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A1DD0B-7B1B-4992-A1CD-F2FC8D43D690}"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CB039F-8834-49AE-83EE-7DFA162A0558}" type="slidenum">
              <a:rPr lang="en-US" smtClean="0"/>
              <a:t>‹#›</a:t>
            </a:fld>
            <a:endParaRPr lang="en-US"/>
          </a:p>
        </p:txBody>
      </p:sp>
    </p:spTree>
    <p:extLst>
      <p:ext uri="{BB962C8B-B14F-4D97-AF65-F5344CB8AC3E}">
        <p14:creationId xmlns:p14="http://schemas.microsoft.com/office/powerpoint/2010/main" val="2966426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697092-311E-FF4A-A73B-92CB479D69AC}" type="datetimeFigureOut">
              <a:rPr lang="en-US" smtClean="0"/>
              <a:t>11/25/2020</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570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75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9704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lu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0DC8-C25C-452E-8430-0E346EADC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2379C-C7A5-4621-9BDF-4964EC22C4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442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Blu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7827-C7E2-425E-BD97-55F446C6AF4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8572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853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260398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 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7110614A-6671-470D-9E68-8BF5B1E85679}"/>
              </a:ext>
            </a:extLst>
          </p:cNvPr>
          <p:cNvSpPr>
            <a:spLocks noGrp="1"/>
          </p:cNvSpPr>
          <p:nvPr>
            <p:ph idx="1"/>
          </p:nvPr>
        </p:nvSpPr>
        <p:spPr>
          <a:xfrm>
            <a:off x="838200" y="1825625"/>
            <a:ext cx="10515600" cy="4351338"/>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787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tx2"/>
        </a:solidFill>
        <a:effectLst/>
      </p:bgPr>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FABF8F31-9B9A-4C5A-A146-8743EED131A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252" b="46114"/>
          <a:stretch/>
        </p:blipFill>
        <p:spPr>
          <a:xfrm>
            <a:off x="7180590" y="0"/>
            <a:ext cx="5011410" cy="6858000"/>
          </a:xfrm>
          <a:prstGeom prst="rect">
            <a:avLst/>
          </a:prstGeom>
        </p:spPr>
      </p:pic>
      <p:sp>
        <p:nvSpPr>
          <p:cNvPr id="10" name="Title 1"/>
          <p:cNvSpPr>
            <a:spLocks noGrp="1"/>
          </p:cNvSpPr>
          <p:nvPr>
            <p:ph type="title"/>
          </p:nvPr>
        </p:nvSpPr>
        <p:spPr>
          <a:xfrm>
            <a:off x="950159" y="1733640"/>
            <a:ext cx="10033931" cy="1805427"/>
          </a:xfrm>
        </p:spPr>
        <p:txBody>
          <a:bodyPr anchor="t">
            <a:noAutofit/>
          </a:bodyPr>
          <a:lstStyle>
            <a:lvl1pPr algn="l">
              <a:defRPr sz="8000" b="0" cap="none" baseline="0">
                <a:solidFill>
                  <a:schemeClr val="bg1"/>
                </a:solidFill>
                <a:latin typeface="Myriad Pro Light" panose="020B0403030403020204" pitchFamily="34" charset="0"/>
                <a:cs typeface="Arial"/>
              </a:defRPr>
            </a:lvl1pPr>
          </a:lstStyle>
          <a:p>
            <a:r>
              <a:rPr lang="en-US" dirty="0"/>
              <a:t>Click to edit Master title style</a:t>
            </a:r>
          </a:p>
        </p:txBody>
      </p:sp>
      <p:sp>
        <p:nvSpPr>
          <p:cNvPr id="11" name="Text Placeholder 2"/>
          <p:cNvSpPr>
            <a:spLocks noGrp="1"/>
          </p:cNvSpPr>
          <p:nvPr>
            <p:ph type="body" idx="1"/>
          </p:nvPr>
        </p:nvSpPr>
        <p:spPr>
          <a:xfrm>
            <a:off x="950159" y="4155318"/>
            <a:ext cx="9291916" cy="541512"/>
          </a:xfrm>
        </p:spPr>
        <p:txBody>
          <a:bodyPr anchor="b">
            <a:normAutofit/>
          </a:bodyPr>
          <a:lstStyle>
            <a:lvl1pPr marL="0" indent="0">
              <a:buNone/>
              <a:defRPr sz="2800" b="0" i="0">
                <a:solidFill>
                  <a:schemeClr val="bg2"/>
                </a:solidFill>
                <a:latin typeface="Myriad Pro" panose="020B0503030403020204" pitchFamily="34" charset="0"/>
                <a:ea typeface="Myriad Pro" panose="020B0503030403020204" pitchFamily="34" charset="0"/>
                <a:cs typeface="Myriad Pro" panose="020B05030304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4843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hoto S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0A52B80-7912-4BBF-A086-45AAFE2C6080}"/>
              </a:ext>
            </a:extLst>
          </p:cNvPr>
          <p:cNvSpPr>
            <a:spLocks noGrp="1"/>
          </p:cNvSpPr>
          <p:nvPr>
            <p:ph type="pic" idx="1" hasCustomPrompt="1"/>
          </p:nvPr>
        </p:nvSpPr>
        <p:spPr>
          <a:xfrm>
            <a:off x="0" y="0"/>
            <a:ext cx="6096000" cy="6858000"/>
          </a:xfrm>
          <a:solidFill>
            <a:schemeClr val="bg2">
              <a:lumMod val="90000"/>
            </a:schemeClr>
          </a:solidFill>
          <a:ln>
            <a:noFill/>
          </a:ln>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 Send to Back.</a:t>
            </a:r>
          </a:p>
        </p:txBody>
      </p:sp>
      <p:sp>
        <p:nvSpPr>
          <p:cNvPr id="2" name="Title 1">
            <a:extLst>
              <a:ext uri="{FF2B5EF4-FFF2-40B4-BE49-F238E27FC236}">
                <a16:creationId xmlns:a16="http://schemas.microsoft.com/office/drawing/2014/main" id="{D9DB11D2-D8DD-4413-A2A9-9ACD67E30161}"/>
              </a:ext>
            </a:extLst>
          </p:cNvPr>
          <p:cNvSpPr>
            <a:spLocks noGrp="1"/>
          </p:cNvSpPr>
          <p:nvPr>
            <p:ph type="title"/>
          </p:nvPr>
        </p:nvSpPr>
        <p:spPr bwMode="gray">
          <a:xfrm>
            <a:off x="619124" y="1638300"/>
            <a:ext cx="4963484" cy="1600200"/>
          </a:xfrm>
        </p:spPr>
        <p:txBody>
          <a:bodyPr anchor="b"/>
          <a:lstStyle>
            <a:lvl1pPr>
              <a:defRPr sz="4000">
                <a:solidFill>
                  <a:srgbClr val="FFFFFF"/>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EC1C4332-DC41-4B0C-8ED5-D20C6E3B0570}"/>
              </a:ext>
            </a:extLst>
          </p:cNvPr>
          <p:cNvSpPr>
            <a:spLocks noGrp="1"/>
          </p:cNvSpPr>
          <p:nvPr>
            <p:ph type="sldNum" sz="quarter" idx="12"/>
          </p:nvPr>
        </p:nvSpPr>
        <p:spPr bwMode="gray"/>
        <p:txBody>
          <a:bodyPr/>
          <a:lstStyle/>
          <a:p>
            <a:fld id="{F58910BC-8E29-4265-BA2A-840DA593420A}" type="slidenum">
              <a:rPr lang="en-US" smtClean="0"/>
              <a:t>‹#›</a:t>
            </a:fld>
            <a:endParaRPr lang="en-US"/>
          </a:p>
        </p:txBody>
      </p:sp>
      <p:sp>
        <p:nvSpPr>
          <p:cNvPr id="9" name="Content Placeholder 8">
            <a:extLst>
              <a:ext uri="{FF2B5EF4-FFF2-40B4-BE49-F238E27FC236}">
                <a16:creationId xmlns:a16="http://schemas.microsoft.com/office/drawing/2014/main" id="{AD09DDDD-FA20-4BB0-8F18-2515DEBC428B}"/>
              </a:ext>
            </a:extLst>
          </p:cNvPr>
          <p:cNvSpPr>
            <a:spLocks noGrp="1"/>
          </p:cNvSpPr>
          <p:nvPr>
            <p:ph sz="quarter" idx="13"/>
          </p:nvPr>
        </p:nvSpPr>
        <p:spPr>
          <a:xfrm>
            <a:off x="6607175" y="1638300"/>
            <a:ext cx="4962525" cy="3767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B991A678-50E2-4EB2-B630-056CC900210D}"/>
              </a:ext>
            </a:extLst>
          </p:cNvPr>
          <p:cNvSpPr txBox="1"/>
          <p:nvPr userDrawn="1"/>
        </p:nvSpPr>
        <p:spPr>
          <a:xfrm>
            <a:off x="0" y="6972300"/>
            <a:ext cx="6946900" cy="227014"/>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a:solidFill>
                  <a:schemeClr val="bg2">
                    <a:lumMod val="50000"/>
                  </a:schemeClr>
                </a:solidFill>
              </a:rPr>
              <a:t>This image can be deleted and use the insert image button to put in a different image. After inserting, Send to Back.</a:t>
            </a:r>
          </a:p>
        </p:txBody>
      </p:sp>
    </p:spTree>
    <p:extLst>
      <p:ext uri="{BB962C8B-B14F-4D97-AF65-F5344CB8AC3E}">
        <p14:creationId xmlns:p14="http://schemas.microsoft.com/office/powerpoint/2010/main" val="362185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bg1"/>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0294" y="6331813"/>
            <a:ext cx="1879992" cy="301926"/>
          </a:xfrm>
          <a:prstGeom prst="rect">
            <a:avLst/>
          </a:prstGeom>
        </p:spPr>
      </p:pic>
    </p:spTree>
    <p:extLst>
      <p:ext uri="{BB962C8B-B14F-4D97-AF65-F5344CB8AC3E}">
        <p14:creationId xmlns:p14="http://schemas.microsoft.com/office/powerpoint/2010/main" val="192414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F3D9D-BB9B-4F86-B3C2-F9967A0EE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BB3900D-B57E-4D38-8EC2-3E16688015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305420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43.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180" y="3429000"/>
            <a:ext cx="10817619" cy="847725"/>
          </a:xfrm>
        </p:spPr>
        <p:txBody>
          <a:bodyPr/>
          <a:lstStyle/>
          <a:p>
            <a:r>
              <a:rPr lang="en-US" sz="6000" dirty="0"/>
              <a:t>Working Securely and Efficiently –Remotely</a:t>
            </a:r>
          </a:p>
        </p:txBody>
      </p:sp>
      <p:pic>
        <p:nvPicPr>
          <p:cNvPr id="4" name="Picture 3" descr="Text&#10;&#10;Description automatically generated">
            <a:extLst>
              <a:ext uri="{FF2B5EF4-FFF2-40B4-BE49-F238E27FC236}">
                <a16:creationId xmlns:a16="http://schemas.microsoft.com/office/drawing/2014/main" id="{77E14219-269D-47ED-953D-54D07D203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163" y="5917401"/>
            <a:ext cx="2558478" cy="803362"/>
          </a:xfrm>
          <a:prstGeom prst="rect">
            <a:avLst/>
          </a:prstGeom>
        </p:spPr>
      </p:pic>
      <p:pic>
        <p:nvPicPr>
          <p:cNvPr id="5" name="Picture 4">
            <a:extLst>
              <a:ext uri="{FF2B5EF4-FFF2-40B4-BE49-F238E27FC236}">
                <a16:creationId xmlns:a16="http://schemas.microsoft.com/office/drawing/2014/main" id="{AE349633-2FFE-4484-A7A7-2F7D78342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013" y="6337627"/>
            <a:ext cx="1509286" cy="261610"/>
          </a:xfrm>
          <a:prstGeom prst="rect">
            <a:avLst/>
          </a:prstGeom>
        </p:spPr>
      </p:pic>
      <p:pic>
        <p:nvPicPr>
          <p:cNvPr id="6" name="Picture 5">
            <a:extLst>
              <a:ext uri="{FF2B5EF4-FFF2-40B4-BE49-F238E27FC236}">
                <a16:creationId xmlns:a16="http://schemas.microsoft.com/office/drawing/2014/main" id="{26F012BD-BF4E-477B-9172-737BCC4CC680}"/>
              </a:ext>
            </a:extLst>
          </p:cNvPr>
          <p:cNvPicPr>
            <a:picLocks noChangeAspect="1"/>
          </p:cNvPicPr>
          <p:nvPr/>
        </p:nvPicPr>
        <p:blipFill rotWithShape="1">
          <a:blip r:embed="rId5">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Tree>
    <p:extLst>
      <p:ext uri="{BB962C8B-B14F-4D97-AF65-F5344CB8AC3E}">
        <p14:creationId xmlns:p14="http://schemas.microsoft.com/office/powerpoint/2010/main" val="270437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agesvc.timeincapp.com/v3/mm/image?url=https%3A%2F%2Ffortunedotcom.files.wordpress.com%2F2017%2F10%2Fhacker_price_list_feat.png&amp;w=800&amp;q=85">
            <a:extLst>
              <a:ext uri="{FF2B5EF4-FFF2-40B4-BE49-F238E27FC236}">
                <a16:creationId xmlns:a16="http://schemas.microsoft.com/office/drawing/2014/main" id="{929923EE-71CB-4498-9CE9-9B04FCB6B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17" y="1619848"/>
            <a:ext cx="8884662" cy="49976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raphic shows prices of cybercrime events">
            <a:extLst>
              <a:ext uri="{FF2B5EF4-FFF2-40B4-BE49-F238E27FC236}">
                <a16:creationId xmlns:a16="http://schemas.microsoft.com/office/drawing/2014/main" id="{5ACBD376-85B9-4B25-B9A0-FEFB8AA504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2811" y="95066"/>
            <a:ext cx="4553289" cy="66678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384817" y="240530"/>
            <a:ext cx="8284344" cy="1328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2"/>
                </a:solidFill>
                <a:latin typeface="Myriad Pro Black" panose="020B0503030403020204" pitchFamily="34" charset="0"/>
              </a:rPr>
              <a:t>Phishing – </a:t>
            </a:r>
          </a:p>
          <a:p>
            <a:r>
              <a:rPr lang="en-US" b="1" dirty="0">
                <a:solidFill>
                  <a:schemeClr val="bg2"/>
                </a:solidFill>
                <a:latin typeface="Myriad Pro Black" panose="020B0503030403020204" pitchFamily="34" charset="0"/>
              </a:rPr>
              <a:t>Lucrative Payoff</a:t>
            </a:r>
          </a:p>
        </p:txBody>
      </p:sp>
      <p:sp>
        <p:nvSpPr>
          <p:cNvPr id="2" name="Oval 1">
            <a:extLst>
              <a:ext uri="{FF2B5EF4-FFF2-40B4-BE49-F238E27FC236}">
                <a16:creationId xmlns:a16="http://schemas.microsoft.com/office/drawing/2014/main" id="{40017555-C709-4A4D-B652-E71A07C84204}"/>
              </a:ext>
            </a:extLst>
          </p:cNvPr>
          <p:cNvSpPr/>
          <p:nvPr/>
        </p:nvSpPr>
        <p:spPr>
          <a:xfrm>
            <a:off x="9269479" y="3320143"/>
            <a:ext cx="2537704" cy="3156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00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73406F-55ED-443D-B427-DDAA84E72AEE}"/>
              </a:ext>
            </a:extLst>
          </p:cNvPr>
          <p:cNvSpPr>
            <a:spLocks noGrp="1"/>
          </p:cNvSpPr>
          <p:nvPr>
            <p:ph type="ctrTitle"/>
          </p:nvPr>
        </p:nvSpPr>
        <p:spPr/>
        <p:txBody>
          <a:bodyPr/>
          <a:lstStyle/>
          <a:p>
            <a:r>
              <a:rPr lang="en-US" dirty="0"/>
              <a:t>Threat Vectors</a:t>
            </a:r>
          </a:p>
        </p:txBody>
      </p:sp>
      <p:sp>
        <p:nvSpPr>
          <p:cNvPr id="9" name="Text Placeholder 8">
            <a:extLst>
              <a:ext uri="{FF2B5EF4-FFF2-40B4-BE49-F238E27FC236}">
                <a16:creationId xmlns:a16="http://schemas.microsoft.com/office/drawing/2014/main" id="{3FC0E723-5ACA-4632-906D-47D60A4EA533}"/>
              </a:ext>
            </a:extLst>
          </p:cNvPr>
          <p:cNvSpPr>
            <a:spLocks noGrp="1"/>
          </p:cNvSpPr>
          <p:nvPr>
            <p:ph type="subTitle" idx="1"/>
          </p:nvPr>
        </p:nvSpPr>
        <p:spPr/>
        <p:txBody>
          <a:bodyPr/>
          <a:lstStyle/>
          <a:p>
            <a:r>
              <a:rPr lang="en-US" dirty="0"/>
              <a:t>How The Bad Guys Get In</a:t>
            </a:r>
          </a:p>
        </p:txBody>
      </p:sp>
      <p:pic>
        <p:nvPicPr>
          <p:cNvPr id="4" name="Picture 3" descr="Text&#10;&#10;Description automatically generated">
            <a:extLst>
              <a:ext uri="{FF2B5EF4-FFF2-40B4-BE49-F238E27FC236}">
                <a16:creationId xmlns:a16="http://schemas.microsoft.com/office/drawing/2014/main" id="{DDB9A65F-3DAA-42D9-A076-A92C651FE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163" y="5917401"/>
            <a:ext cx="2558478" cy="803362"/>
          </a:xfrm>
          <a:prstGeom prst="rect">
            <a:avLst/>
          </a:prstGeom>
        </p:spPr>
      </p:pic>
      <p:pic>
        <p:nvPicPr>
          <p:cNvPr id="5" name="Picture 4">
            <a:extLst>
              <a:ext uri="{FF2B5EF4-FFF2-40B4-BE49-F238E27FC236}">
                <a16:creationId xmlns:a16="http://schemas.microsoft.com/office/drawing/2014/main" id="{48742C65-D90C-41C1-8A66-3978F6E8D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013" y="6337627"/>
            <a:ext cx="1509286" cy="261610"/>
          </a:xfrm>
          <a:prstGeom prst="rect">
            <a:avLst/>
          </a:prstGeom>
        </p:spPr>
      </p:pic>
      <p:pic>
        <p:nvPicPr>
          <p:cNvPr id="10" name="Picture 9">
            <a:extLst>
              <a:ext uri="{FF2B5EF4-FFF2-40B4-BE49-F238E27FC236}">
                <a16:creationId xmlns:a16="http://schemas.microsoft.com/office/drawing/2014/main" id="{27E34E61-2C65-4FA4-B1DC-700DB52C3465}"/>
              </a:ext>
            </a:extLst>
          </p:cNvPr>
          <p:cNvPicPr>
            <a:picLocks noChangeAspect="1"/>
          </p:cNvPicPr>
          <p:nvPr/>
        </p:nvPicPr>
        <p:blipFill rotWithShape="1">
          <a:blip r:embed="rId5">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Tree>
    <p:extLst>
      <p:ext uri="{BB962C8B-B14F-4D97-AF65-F5344CB8AC3E}">
        <p14:creationId xmlns:p14="http://schemas.microsoft.com/office/powerpoint/2010/main" val="223842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73406F-55ED-443D-B427-DDAA84E72AEE}"/>
              </a:ext>
            </a:extLst>
          </p:cNvPr>
          <p:cNvSpPr>
            <a:spLocks noGrp="1"/>
          </p:cNvSpPr>
          <p:nvPr>
            <p:ph type="title"/>
          </p:nvPr>
        </p:nvSpPr>
        <p:spPr>
          <a:xfrm>
            <a:off x="838200" y="165131"/>
            <a:ext cx="10515600" cy="1325563"/>
          </a:xfrm>
        </p:spPr>
        <p:txBody>
          <a:bodyPr>
            <a:normAutofit/>
          </a:bodyPr>
          <a:lstStyle/>
          <a:p>
            <a:r>
              <a:rPr lang="en-US" sz="4800" b="1" dirty="0">
                <a:solidFill>
                  <a:schemeClr val="bg2"/>
                </a:solidFill>
                <a:latin typeface="Myriad Pro Black" panose="020B0503030403020204" pitchFamily="34" charset="0"/>
              </a:rPr>
              <a:t>Threat Vectors</a:t>
            </a:r>
          </a:p>
        </p:txBody>
      </p:sp>
      <p:sp>
        <p:nvSpPr>
          <p:cNvPr id="9" name="Text Placeholder 8">
            <a:extLst>
              <a:ext uri="{FF2B5EF4-FFF2-40B4-BE49-F238E27FC236}">
                <a16:creationId xmlns:a16="http://schemas.microsoft.com/office/drawing/2014/main" id="{3FC0E723-5ACA-4632-906D-47D60A4EA533}"/>
              </a:ext>
            </a:extLst>
          </p:cNvPr>
          <p:cNvSpPr>
            <a:spLocks noGrp="1"/>
          </p:cNvSpPr>
          <p:nvPr>
            <p:ph type="body" idx="4294967295"/>
          </p:nvPr>
        </p:nvSpPr>
        <p:spPr>
          <a:xfrm>
            <a:off x="838200" y="1235283"/>
            <a:ext cx="10515600" cy="1500187"/>
          </a:xfrm>
        </p:spPr>
        <p:txBody>
          <a:bodyPr/>
          <a:lstStyle/>
          <a:p>
            <a:pPr marL="0" indent="0" algn="ctr">
              <a:buNone/>
            </a:pPr>
            <a:r>
              <a:rPr lang="en-US" dirty="0">
                <a:solidFill>
                  <a:schemeClr val="accent3"/>
                </a:solidFill>
                <a:latin typeface="+mj-lt"/>
              </a:rPr>
              <a:t>(How The Bad Guys Get In)</a:t>
            </a:r>
          </a:p>
        </p:txBody>
      </p:sp>
      <p:pic>
        <p:nvPicPr>
          <p:cNvPr id="5" name="Picture 4">
            <a:extLst>
              <a:ext uri="{FF2B5EF4-FFF2-40B4-BE49-F238E27FC236}">
                <a16:creationId xmlns:a16="http://schemas.microsoft.com/office/drawing/2014/main" id="{7611D2E1-909F-244E-AF13-A42562090E40}"/>
              </a:ext>
            </a:extLst>
          </p:cNvPr>
          <p:cNvPicPr>
            <a:picLocks noChangeAspect="1"/>
          </p:cNvPicPr>
          <p:nvPr/>
        </p:nvPicPr>
        <p:blipFill rotWithShape="1">
          <a:blip r:embed="rId3"/>
          <a:srcRect l="911" t="11759" r="1345" b="1724"/>
          <a:stretch/>
        </p:blipFill>
        <p:spPr>
          <a:xfrm>
            <a:off x="573025" y="1865376"/>
            <a:ext cx="10987864" cy="396849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42B9B25-085E-4FD5-AFBE-39C365E5D4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7" name="Picture 6">
            <a:extLst>
              <a:ext uri="{FF2B5EF4-FFF2-40B4-BE49-F238E27FC236}">
                <a16:creationId xmlns:a16="http://schemas.microsoft.com/office/drawing/2014/main" id="{4A6D5D75-541D-4031-9928-958CC727D4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150164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73406F-55ED-443D-B427-DDAA84E72AEE}"/>
              </a:ext>
            </a:extLst>
          </p:cNvPr>
          <p:cNvSpPr>
            <a:spLocks noGrp="1"/>
          </p:cNvSpPr>
          <p:nvPr>
            <p:ph type="ctrTitle"/>
          </p:nvPr>
        </p:nvSpPr>
        <p:spPr/>
        <p:txBody>
          <a:bodyPr/>
          <a:lstStyle/>
          <a:p>
            <a:r>
              <a:rPr lang="en-US" dirty="0"/>
              <a:t>Your Role</a:t>
            </a:r>
          </a:p>
        </p:txBody>
      </p:sp>
      <p:sp>
        <p:nvSpPr>
          <p:cNvPr id="9" name="Text Placeholder 8">
            <a:extLst>
              <a:ext uri="{FF2B5EF4-FFF2-40B4-BE49-F238E27FC236}">
                <a16:creationId xmlns:a16="http://schemas.microsoft.com/office/drawing/2014/main" id="{3FC0E723-5ACA-4632-906D-47D60A4EA533}"/>
              </a:ext>
            </a:extLst>
          </p:cNvPr>
          <p:cNvSpPr>
            <a:spLocks noGrp="1"/>
          </p:cNvSpPr>
          <p:nvPr>
            <p:ph type="subTitle" idx="1"/>
          </p:nvPr>
        </p:nvSpPr>
        <p:spPr/>
        <p:txBody>
          <a:bodyPr/>
          <a:lstStyle/>
          <a:p>
            <a:r>
              <a:rPr lang="en-US" dirty="0"/>
              <a:t>Protecting Yourself, Your Family, and Your Employer</a:t>
            </a:r>
          </a:p>
        </p:txBody>
      </p:sp>
      <p:pic>
        <p:nvPicPr>
          <p:cNvPr id="4" name="Picture 3" descr="Text&#10;&#10;Description automatically generated">
            <a:extLst>
              <a:ext uri="{FF2B5EF4-FFF2-40B4-BE49-F238E27FC236}">
                <a16:creationId xmlns:a16="http://schemas.microsoft.com/office/drawing/2014/main" id="{ADE1E9A4-C8CB-437A-A00A-B4813FF4A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163" y="5917401"/>
            <a:ext cx="2558478" cy="803362"/>
          </a:xfrm>
          <a:prstGeom prst="rect">
            <a:avLst/>
          </a:prstGeom>
        </p:spPr>
      </p:pic>
      <p:pic>
        <p:nvPicPr>
          <p:cNvPr id="5" name="Picture 4">
            <a:extLst>
              <a:ext uri="{FF2B5EF4-FFF2-40B4-BE49-F238E27FC236}">
                <a16:creationId xmlns:a16="http://schemas.microsoft.com/office/drawing/2014/main" id="{D9320101-D861-4F82-9C1E-95EA57FBF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013" y="6337627"/>
            <a:ext cx="1509286" cy="261610"/>
          </a:xfrm>
          <a:prstGeom prst="rect">
            <a:avLst/>
          </a:prstGeom>
        </p:spPr>
      </p:pic>
      <p:pic>
        <p:nvPicPr>
          <p:cNvPr id="7" name="Picture 6">
            <a:extLst>
              <a:ext uri="{FF2B5EF4-FFF2-40B4-BE49-F238E27FC236}">
                <a16:creationId xmlns:a16="http://schemas.microsoft.com/office/drawing/2014/main" id="{80B9EF40-662B-4E57-B4E4-9A0059A4D31F}"/>
              </a:ext>
            </a:extLst>
          </p:cNvPr>
          <p:cNvPicPr>
            <a:picLocks noChangeAspect="1"/>
          </p:cNvPicPr>
          <p:nvPr/>
        </p:nvPicPr>
        <p:blipFill rotWithShape="1">
          <a:blip r:embed="rId5">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Tree>
    <p:extLst>
      <p:ext uri="{BB962C8B-B14F-4D97-AF65-F5344CB8AC3E}">
        <p14:creationId xmlns:p14="http://schemas.microsoft.com/office/powerpoint/2010/main" val="357184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73406F-55ED-443D-B427-DDAA84E72AEE}"/>
              </a:ext>
            </a:extLst>
          </p:cNvPr>
          <p:cNvSpPr>
            <a:spLocks noGrp="1"/>
          </p:cNvSpPr>
          <p:nvPr>
            <p:ph type="ctrTitle"/>
          </p:nvPr>
        </p:nvSpPr>
        <p:spPr>
          <a:xfrm>
            <a:off x="266214" y="2262835"/>
            <a:ext cx="10817619" cy="847725"/>
          </a:xfrm>
        </p:spPr>
        <p:txBody>
          <a:bodyPr/>
          <a:lstStyle/>
          <a:p>
            <a:r>
              <a:rPr lang="en-US" dirty="0"/>
              <a:t>Our Checklist</a:t>
            </a:r>
          </a:p>
        </p:txBody>
      </p:sp>
      <p:pic>
        <p:nvPicPr>
          <p:cNvPr id="6" name="Picture 5">
            <a:extLst>
              <a:ext uri="{FF2B5EF4-FFF2-40B4-BE49-F238E27FC236}">
                <a16:creationId xmlns:a16="http://schemas.microsoft.com/office/drawing/2014/main" id="{7DCD7AB8-0254-4005-9AD3-7916EB32FCF5}"/>
              </a:ext>
            </a:extLst>
          </p:cNvPr>
          <p:cNvPicPr>
            <a:picLocks noChangeAspect="1"/>
          </p:cNvPicPr>
          <p:nvPr/>
        </p:nvPicPr>
        <p:blipFill>
          <a:blip r:embed="rId3"/>
          <a:stretch>
            <a:fillRect/>
          </a:stretch>
        </p:blipFill>
        <p:spPr>
          <a:xfrm rot="960897">
            <a:off x="5853105" y="567744"/>
            <a:ext cx="4365037" cy="5680528"/>
          </a:xfrm>
          <a:prstGeom prst="rect">
            <a:avLst/>
          </a:prstGeom>
        </p:spPr>
      </p:pic>
      <p:pic>
        <p:nvPicPr>
          <p:cNvPr id="4" name="Picture 3" descr="Text&#10;&#10;Description automatically generated">
            <a:extLst>
              <a:ext uri="{FF2B5EF4-FFF2-40B4-BE49-F238E27FC236}">
                <a16:creationId xmlns:a16="http://schemas.microsoft.com/office/drawing/2014/main" id="{4283694A-7C2C-43AB-8753-2DDD6D167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509" y="5935946"/>
            <a:ext cx="2558478" cy="803362"/>
          </a:xfrm>
          <a:prstGeom prst="rect">
            <a:avLst/>
          </a:prstGeom>
        </p:spPr>
      </p:pic>
      <p:pic>
        <p:nvPicPr>
          <p:cNvPr id="5" name="Picture 4">
            <a:extLst>
              <a:ext uri="{FF2B5EF4-FFF2-40B4-BE49-F238E27FC236}">
                <a16:creationId xmlns:a16="http://schemas.microsoft.com/office/drawing/2014/main" id="{EEC9E256-CDA9-439F-B6C3-5F4EBD76A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013" y="6337627"/>
            <a:ext cx="1509286" cy="261610"/>
          </a:xfrm>
          <a:prstGeom prst="rect">
            <a:avLst/>
          </a:prstGeom>
        </p:spPr>
      </p:pic>
      <p:pic>
        <p:nvPicPr>
          <p:cNvPr id="7" name="Picture 6">
            <a:extLst>
              <a:ext uri="{FF2B5EF4-FFF2-40B4-BE49-F238E27FC236}">
                <a16:creationId xmlns:a16="http://schemas.microsoft.com/office/drawing/2014/main" id="{129E97B2-6EB1-43C5-A291-1907797A9AA9}"/>
              </a:ext>
            </a:extLst>
          </p:cNvPr>
          <p:cNvPicPr>
            <a:picLocks noChangeAspect="1"/>
          </p:cNvPicPr>
          <p:nvPr/>
        </p:nvPicPr>
        <p:blipFill rotWithShape="1">
          <a:blip r:embed="rId6">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Tree>
    <p:extLst>
      <p:ext uri="{BB962C8B-B14F-4D97-AF65-F5344CB8AC3E}">
        <p14:creationId xmlns:p14="http://schemas.microsoft.com/office/powerpoint/2010/main" val="2832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3578644" y="135707"/>
            <a:ext cx="5003222" cy="8396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2"/>
                </a:solidFill>
                <a:latin typeface="Myriad Pro Black" panose="020B0503030403020204" pitchFamily="34" charset="0"/>
              </a:rPr>
              <a:t>Install Updates</a:t>
            </a:r>
          </a:p>
        </p:txBody>
      </p:sp>
      <p:pic>
        <p:nvPicPr>
          <p:cNvPr id="3" name="Picture 2">
            <a:extLst>
              <a:ext uri="{FF2B5EF4-FFF2-40B4-BE49-F238E27FC236}">
                <a16:creationId xmlns:a16="http://schemas.microsoft.com/office/drawing/2014/main" id="{652C40A9-40DD-4541-972D-C3FA047D21D0}"/>
              </a:ext>
            </a:extLst>
          </p:cNvPr>
          <p:cNvPicPr>
            <a:picLocks noChangeAspect="1"/>
          </p:cNvPicPr>
          <p:nvPr/>
        </p:nvPicPr>
        <p:blipFill>
          <a:blip r:embed="rId3"/>
          <a:stretch>
            <a:fillRect/>
          </a:stretch>
        </p:blipFill>
        <p:spPr>
          <a:xfrm>
            <a:off x="363255" y="1165433"/>
            <a:ext cx="4619054" cy="322494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685AD226-6BDC-4D67-ADFE-D2681E642320}"/>
              </a:ext>
            </a:extLst>
          </p:cNvPr>
          <p:cNvSpPr txBox="1"/>
          <p:nvPr/>
        </p:nvSpPr>
        <p:spPr>
          <a:xfrm>
            <a:off x="148523" y="4518233"/>
            <a:ext cx="5529943" cy="2308324"/>
          </a:xfrm>
          <a:prstGeom prst="rect">
            <a:avLst/>
          </a:prstGeom>
          <a:noFill/>
        </p:spPr>
        <p:txBody>
          <a:bodyPr wrap="square" rtlCol="0">
            <a:spAutoFit/>
          </a:bodyPr>
          <a:lstStyle/>
          <a:p>
            <a:pPr marL="342900" indent="-342900">
              <a:buAutoNum type="arabicPeriod"/>
            </a:pPr>
            <a:r>
              <a:rPr lang="en-US" dirty="0">
                <a:solidFill>
                  <a:schemeClr val="bg2"/>
                </a:solidFill>
              </a:rPr>
              <a:t>Windows Updates – hit the Win key and type “update” and you’ll see the “Check for Updates” option at the top of the Start Menu.  Select that.  You’ll see if your system is up to date, or where to initiate the Check for Updates here.</a:t>
            </a:r>
          </a:p>
          <a:p>
            <a:pPr marL="342900" indent="-342900">
              <a:buAutoNum type="arabicPeriod"/>
            </a:pPr>
            <a:r>
              <a:rPr lang="en-US" dirty="0">
                <a:solidFill>
                  <a:schemeClr val="bg2"/>
                </a:solidFill>
              </a:rPr>
              <a:t>If you need updates, close all programs before proceeding.  You may need to restart your computer for the updates to take effect.</a:t>
            </a:r>
          </a:p>
        </p:txBody>
      </p:sp>
      <p:pic>
        <p:nvPicPr>
          <p:cNvPr id="2" name="Picture 1">
            <a:extLst>
              <a:ext uri="{FF2B5EF4-FFF2-40B4-BE49-F238E27FC236}">
                <a16:creationId xmlns:a16="http://schemas.microsoft.com/office/drawing/2014/main" id="{A598023F-AB11-4C36-A234-C7940D00429F}"/>
              </a:ext>
            </a:extLst>
          </p:cNvPr>
          <p:cNvPicPr>
            <a:picLocks noChangeAspect="1"/>
          </p:cNvPicPr>
          <p:nvPr/>
        </p:nvPicPr>
        <p:blipFill rotWithShape="1">
          <a:blip r:embed="rId4"/>
          <a:srcRect l="25713" r="36400"/>
          <a:stretch/>
        </p:blipFill>
        <p:spPr>
          <a:xfrm>
            <a:off x="5862443" y="1165433"/>
            <a:ext cx="5439450" cy="3162727"/>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BA16CDBC-558E-4119-8E23-4BA887FF0C71}"/>
              </a:ext>
            </a:extLst>
          </p:cNvPr>
          <p:cNvSpPr txBox="1"/>
          <p:nvPr/>
        </p:nvSpPr>
        <p:spPr>
          <a:xfrm>
            <a:off x="5678466" y="4518233"/>
            <a:ext cx="5806800" cy="2031325"/>
          </a:xfrm>
          <a:prstGeom prst="rect">
            <a:avLst/>
          </a:prstGeom>
          <a:noFill/>
        </p:spPr>
        <p:txBody>
          <a:bodyPr wrap="square" rtlCol="0">
            <a:spAutoFit/>
          </a:bodyPr>
          <a:lstStyle/>
          <a:p>
            <a:pPr marL="342900" indent="-342900">
              <a:buAutoNum type="arabicPeriod"/>
            </a:pPr>
            <a:r>
              <a:rPr lang="en-US" dirty="0">
                <a:solidFill>
                  <a:schemeClr val="bg2"/>
                </a:solidFill>
              </a:rPr>
              <a:t>Software Updates – Most commonly Adobe, Microsoft Office (Word, Outlook, etc).</a:t>
            </a:r>
          </a:p>
          <a:p>
            <a:pPr marL="342900" indent="-342900">
              <a:buAutoNum type="arabicPeriod"/>
            </a:pPr>
            <a:r>
              <a:rPr lang="en-US" dirty="0">
                <a:solidFill>
                  <a:schemeClr val="bg2"/>
                </a:solidFill>
              </a:rPr>
              <a:t>Most programs allow you to open and select “check for updates” from the Help menu.</a:t>
            </a:r>
          </a:p>
          <a:p>
            <a:pPr marL="342900" indent="-342900">
              <a:buAutoNum type="arabicPeriod"/>
            </a:pPr>
            <a:r>
              <a:rPr lang="en-US" dirty="0">
                <a:solidFill>
                  <a:schemeClr val="bg2"/>
                </a:solidFill>
              </a:rPr>
              <a:t>Once the update initializes, close the program so the installation can complete. You may need to restart your computer when the update is done.</a:t>
            </a:r>
          </a:p>
        </p:txBody>
      </p:sp>
      <p:sp>
        <p:nvSpPr>
          <p:cNvPr id="5" name="Oval 4">
            <a:extLst>
              <a:ext uri="{FF2B5EF4-FFF2-40B4-BE49-F238E27FC236}">
                <a16:creationId xmlns:a16="http://schemas.microsoft.com/office/drawing/2014/main" id="{7A310E52-BFAC-40EF-9CA0-1B2C73ABC9E3}"/>
              </a:ext>
            </a:extLst>
          </p:cNvPr>
          <p:cNvSpPr/>
          <p:nvPr/>
        </p:nvSpPr>
        <p:spPr>
          <a:xfrm>
            <a:off x="1689463" y="1668026"/>
            <a:ext cx="1415478" cy="805208"/>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E655486-3659-4566-A067-F00E65E46942}"/>
              </a:ext>
            </a:extLst>
          </p:cNvPr>
          <p:cNvSpPr/>
          <p:nvPr/>
        </p:nvSpPr>
        <p:spPr>
          <a:xfrm>
            <a:off x="6096000" y="2039815"/>
            <a:ext cx="1018233" cy="221064"/>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F420E1F-006E-4653-B402-36516CDFB2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88148" y="198023"/>
            <a:ext cx="2558477" cy="803362"/>
          </a:xfrm>
          <a:prstGeom prst="rect">
            <a:avLst/>
          </a:prstGeom>
        </p:spPr>
      </p:pic>
      <p:pic>
        <p:nvPicPr>
          <p:cNvPr id="10" name="Picture 9">
            <a:extLst>
              <a:ext uri="{FF2B5EF4-FFF2-40B4-BE49-F238E27FC236}">
                <a16:creationId xmlns:a16="http://schemas.microsoft.com/office/drawing/2014/main" id="{5215A367-419C-4294-A015-0BA7611813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255" y="334528"/>
            <a:ext cx="1529868" cy="265176"/>
          </a:xfrm>
          <a:prstGeom prst="rect">
            <a:avLst/>
          </a:prstGeom>
        </p:spPr>
      </p:pic>
    </p:spTree>
    <p:extLst>
      <p:ext uri="{BB962C8B-B14F-4D97-AF65-F5344CB8AC3E}">
        <p14:creationId xmlns:p14="http://schemas.microsoft.com/office/powerpoint/2010/main" val="402576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2E1FBE-5034-4B2C-860A-E7A8088F26CE}"/>
              </a:ext>
            </a:extLst>
          </p:cNvPr>
          <p:cNvPicPr>
            <a:picLocks noChangeAspect="1"/>
          </p:cNvPicPr>
          <p:nvPr/>
        </p:nvPicPr>
        <p:blipFill>
          <a:blip r:embed="rId3"/>
          <a:stretch>
            <a:fillRect/>
          </a:stretch>
        </p:blipFill>
        <p:spPr>
          <a:xfrm>
            <a:off x="417816" y="914136"/>
            <a:ext cx="5762625" cy="2838450"/>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1922512" y="74483"/>
            <a:ext cx="8346977" cy="83965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Update Anti-Virus and Anti-Malware</a:t>
            </a:r>
          </a:p>
        </p:txBody>
      </p:sp>
      <p:sp>
        <p:nvSpPr>
          <p:cNvPr id="4" name="TextBox 3">
            <a:extLst>
              <a:ext uri="{FF2B5EF4-FFF2-40B4-BE49-F238E27FC236}">
                <a16:creationId xmlns:a16="http://schemas.microsoft.com/office/drawing/2014/main" id="{685AD226-6BDC-4D67-ADFE-D2681E642320}"/>
              </a:ext>
            </a:extLst>
          </p:cNvPr>
          <p:cNvSpPr txBox="1"/>
          <p:nvPr/>
        </p:nvSpPr>
        <p:spPr>
          <a:xfrm>
            <a:off x="417816" y="4518233"/>
            <a:ext cx="5529943" cy="1077218"/>
          </a:xfrm>
          <a:prstGeom prst="rect">
            <a:avLst/>
          </a:prstGeom>
          <a:noFill/>
        </p:spPr>
        <p:txBody>
          <a:bodyPr wrap="square" rtlCol="0">
            <a:spAutoFit/>
          </a:bodyPr>
          <a:lstStyle/>
          <a:p>
            <a:pPr marL="342900" indent="-342900">
              <a:buAutoNum type="arabicPeriod"/>
            </a:pPr>
            <a:r>
              <a:rPr lang="en-US" sz="1600" dirty="0">
                <a:solidFill>
                  <a:schemeClr val="bg2"/>
                </a:solidFill>
              </a:rPr>
              <a:t>We recommend you have a paid, subscription-based AV program, make sure it shows the most current version running.  It may have a “Check for Updates” button to click, or it should say “Your program is up-to-date.”</a:t>
            </a:r>
          </a:p>
        </p:txBody>
      </p:sp>
      <p:sp>
        <p:nvSpPr>
          <p:cNvPr id="7" name="TextBox 6">
            <a:extLst>
              <a:ext uri="{FF2B5EF4-FFF2-40B4-BE49-F238E27FC236}">
                <a16:creationId xmlns:a16="http://schemas.microsoft.com/office/drawing/2014/main" id="{BA16CDBC-558E-4119-8E23-4BA887FF0C71}"/>
              </a:ext>
            </a:extLst>
          </p:cNvPr>
          <p:cNvSpPr txBox="1"/>
          <p:nvPr/>
        </p:nvSpPr>
        <p:spPr>
          <a:xfrm>
            <a:off x="6096000" y="4518233"/>
            <a:ext cx="5806800" cy="1569660"/>
          </a:xfrm>
          <a:prstGeom prst="rect">
            <a:avLst/>
          </a:prstGeom>
          <a:noFill/>
        </p:spPr>
        <p:txBody>
          <a:bodyPr wrap="square" rtlCol="0">
            <a:spAutoFit/>
          </a:bodyPr>
          <a:lstStyle/>
          <a:p>
            <a:pPr marL="342900" indent="-342900">
              <a:buAutoNum type="arabicPeriod"/>
            </a:pPr>
            <a:r>
              <a:rPr lang="en-US" sz="1600" dirty="0">
                <a:solidFill>
                  <a:schemeClr val="bg2"/>
                </a:solidFill>
              </a:rPr>
              <a:t>If you have a PC, go to the Windows Security Screen by hitting the Win button on the keyboard and typing “windows security” – it will be at the top of the start menu.</a:t>
            </a:r>
          </a:p>
          <a:p>
            <a:pPr marL="342900" indent="-342900">
              <a:buAutoNum type="arabicPeriod"/>
            </a:pPr>
            <a:endParaRPr lang="en-US" sz="1600" dirty="0">
              <a:solidFill>
                <a:schemeClr val="bg2"/>
              </a:solidFill>
            </a:endParaRPr>
          </a:p>
          <a:p>
            <a:pPr marL="342900" indent="-342900">
              <a:buAutoNum type="arabicPeriod"/>
            </a:pPr>
            <a:r>
              <a:rPr lang="en-US" sz="1600" dirty="0">
                <a:solidFill>
                  <a:schemeClr val="bg2"/>
                </a:solidFill>
              </a:rPr>
              <a:t>Any items not updated properly will have a red mark indicating it needs attention.</a:t>
            </a:r>
          </a:p>
        </p:txBody>
      </p:sp>
      <p:sp>
        <p:nvSpPr>
          <p:cNvPr id="8" name="Oval 7">
            <a:extLst>
              <a:ext uri="{FF2B5EF4-FFF2-40B4-BE49-F238E27FC236}">
                <a16:creationId xmlns:a16="http://schemas.microsoft.com/office/drawing/2014/main" id="{2E655486-3659-4566-A067-F00E65E46942}"/>
              </a:ext>
            </a:extLst>
          </p:cNvPr>
          <p:cNvSpPr/>
          <p:nvPr/>
        </p:nvSpPr>
        <p:spPr>
          <a:xfrm>
            <a:off x="241160" y="795963"/>
            <a:ext cx="2010075" cy="472273"/>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A37B6AE-23EA-46C1-A0FA-87F6E39E37D1}"/>
              </a:ext>
            </a:extLst>
          </p:cNvPr>
          <p:cNvPicPr>
            <a:picLocks noChangeAspect="1"/>
          </p:cNvPicPr>
          <p:nvPr/>
        </p:nvPicPr>
        <p:blipFill>
          <a:blip r:embed="rId4"/>
          <a:stretch>
            <a:fillRect/>
          </a:stretch>
        </p:blipFill>
        <p:spPr>
          <a:xfrm>
            <a:off x="7232346" y="914136"/>
            <a:ext cx="3674193" cy="339407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48FC21A-C284-4C85-9CF6-EC3C1A91E3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12" name="Picture 11">
            <a:extLst>
              <a:ext uri="{FF2B5EF4-FFF2-40B4-BE49-F238E27FC236}">
                <a16:creationId xmlns:a16="http://schemas.microsoft.com/office/drawing/2014/main" id="{304C11B8-A889-48C9-AF76-E940BB04E4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329055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76D573-6000-4D0B-B102-4D88844E361F}"/>
              </a:ext>
            </a:extLst>
          </p:cNvPr>
          <p:cNvPicPr>
            <a:picLocks noChangeAspect="1"/>
          </p:cNvPicPr>
          <p:nvPr/>
        </p:nvPicPr>
        <p:blipFill>
          <a:blip r:embed="rId3"/>
          <a:stretch>
            <a:fillRect/>
          </a:stretch>
        </p:blipFill>
        <p:spPr>
          <a:xfrm>
            <a:off x="585716" y="1061630"/>
            <a:ext cx="4154051" cy="5370844"/>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2056718" y="107143"/>
            <a:ext cx="8078564" cy="83965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Uninstall Unnecessary Software</a:t>
            </a:r>
          </a:p>
        </p:txBody>
      </p:sp>
      <p:sp>
        <p:nvSpPr>
          <p:cNvPr id="4" name="TextBox 3">
            <a:extLst>
              <a:ext uri="{FF2B5EF4-FFF2-40B4-BE49-F238E27FC236}">
                <a16:creationId xmlns:a16="http://schemas.microsoft.com/office/drawing/2014/main" id="{685AD226-6BDC-4D67-ADFE-D2681E642320}"/>
              </a:ext>
            </a:extLst>
          </p:cNvPr>
          <p:cNvSpPr txBox="1"/>
          <p:nvPr/>
        </p:nvSpPr>
        <p:spPr>
          <a:xfrm>
            <a:off x="6096000" y="2156865"/>
            <a:ext cx="5529943" cy="3416320"/>
          </a:xfrm>
          <a:prstGeom prst="rect">
            <a:avLst/>
          </a:prstGeom>
          <a:noFill/>
        </p:spPr>
        <p:txBody>
          <a:bodyPr wrap="square" rtlCol="0">
            <a:spAutoFit/>
          </a:bodyPr>
          <a:lstStyle/>
          <a:p>
            <a:pPr marL="342900" indent="-342900">
              <a:buAutoNum type="arabicPeriod"/>
            </a:pPr>
            <a:r>
              <a:rPr lang="en-US" dirty="0">
                <a:solidFill>
                  <a:schemeClr val="bg2"/>
                </a:solidFill>
              </a:rPr>
              <a:t>Using the Win key on your keyboard, type “programs” and the “Add or Remove Programs” option will come up to the top of the Start Menu.</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In my case, I saw that I had a few programs that I no longer need.  If you click on each program, you get the option to Modify or Uninstall.  I Uninstalled Blue Jeans and Communicator.</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If you’re uncertain which programs are safe to uninstall, ask your IT person for assistance.</a:t>
            </a:r>
          </a:p>
          <a:p>
            <a:pPr marL="342900" indent="-342900">
              <a:buAutoNum type="arabicPeriod"/>
            </a:pPr>
            <a:endParaRPr lang="en-US" dirty="0">
              <a:solidFill>
                <a:schemeClr val="bg2"/>
              </a:solidFill>
            </a:endParaRPr>
          </a:p>
        </p:txBody>
      </p:sp>
      <p:sp>
        <p:nvSpPr>
          <p:cNvPr id="8" name="Oval 7">
            <a:extLst>
              <a:ext uri="{FF2B5EF4-FFF2-40B4-BE49-F238E27FC236}">
                <a16:creationId xmlns:a16="http://schemas.microsoft.com/office/drawing/2014/main" id="{2E655486-3659-4566-A067-F00E65E46942}"/>
              </a:ext>
            </a:extLst>
          </p:cNvPr>
          <p:cNvSpPr/>
          <p:nvPr/>
        </p:nvSpPr>
        <p:spPr>
          <a:xfrm>
            <a:off x="1942244" y="3829337"/>
            <a:ext cx="2797523" cy="839652"/>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078DF8-75A5-4DB2-90E0-7B8B62A51459}"/>
              </a:ext>
            </a:extLst>
          </p:cNvPr>
          <p:cNvSpPr/>
          <p:nvPr/>
        </p:nvSpPr>
        <p:spPr>
          <a:xfrm>
            <a:off x="2048079" y="6037238"/>
            <a:ext cx="2010075" cy="472273"/>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56A3BE7-EEAF-4593-A249-79A6CCC111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9" name="Picture 8">
            <a:extLst>
              <a:ext uri="{FF2B5EF4-FFF2-40B4-BE49-F238E27FC236}">
                <a16:creationId xmlns:a16="http://schemas.microsoft.com/office/drawing/2014/main" id="{21C47F17-C846-459C-81D3-3B527A1EA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62834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BA9493-CE03-4EC3-9F55-ACC763D87019}"/>
              </a:ext>
            </a:extLst>
          </p:cNvPr>
          <p:cNvPicPr>
            <a:picLocks noChangeAspect="1"/>
          </p:cNvPicPr>
          <p:nvPr/>
        </p:nvPicPr>
        <p:blipFill rotWithShape="1">
          <a:blip r:embed="rId3"/>
          <a:srcRect l="57857" t="71232" r="35879"/>
          <a:stretch/>
        </p:blipFill>
        <p:spPr>
          <a:xfrm>
            <a:off x="1577591" y="3719808"/>
            <a:ext cx="2642716" cy="2673646"/>
          </a:xfrm>
          <a:prstGeom prst="rect">
            <a:avLst/>
          </a:prstGeom>
        </p:spPr>
      </p:pic>
      <p:pic>
        <p:nvPicPr>
          <p:cNvPr id="3" name="Picture 2">
            <a:extLst>
              <a:ext uri="{FF2B5EF4-FFF2-40B4-BE49-F238E27FC236}">
                <a16:creationId xmlns:a16="http://schemas.microsoft.com/office/drawing/2014/main" id="{8EE3707A-B716-420A-AE83-804F1D333872}"/>
              </a:ext>
            </a:extLst>
          </p:cNvPr>
          <p:cNvPicPr>
            <a:picLocks noChangeAspect="1"/>
          </p:cNvPicPr>
          <p:nvPr/>
        </p:nvPicPr>
        <p:blipFill rotWithShape="1">
          <a:blip r:embed="rId4"/>
          <a:srcRect l="55550" t="68736" r="35796"/>
          <a:stretch/>
        </p:blipFill>
        <p:spPr>
          <a:xfrm>
            <a:off x="813916" y="888905"/>
            <a:ext cx="3406391" cy="2710880"/>
          </a:xfrm>
          <a:prstGeom prst="rect">
            <a:avLst/>
          </a:prstGeom>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1932479" y="107143"/>
            <a:ext cx="8327043" cy="83965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Connecting to the Company VPN</a:t>
            </a:r>
          </a:p>
        </p:txBody>
      </p:sp>
      <p:sp>
        <p:nvSpPr>
          <p:cNvPr id="4" name="TextBox 3">
            <a:extLst>
              <a:ext uri="{FF2B5EF4-FFF2-40B4-BE49-F238E27FC236}">
                <a16:creationId xmlns:a16="http://schemas.microsoft.com/office/drawing/2014/main" id="{685AD226-6BDC-4D67-ADFE-D2681E642320}"/>
              </a:ext>
            </a:extLst>
          </p:cNvPr>
          <p:cNvSpPr txBox="1"/>
          <p:nvPr/>
        </p:nvSpPr>
        <p:spPr>
          <a:xfrm>
            <a:off x="6096000" y="1479712"/>
            <a:ext cx="5529943" cy="4801314"/>
          </a:xfrm>
          <a:prstGeom prst="rect">
            <a:avLst/>
          </a:prstGeom>
          <a:noFill/>
        </p:spPr>
        <p:txBody>
          <a:bodyPr wrap="square" rtlCol="0">
            <a:spAutoFit/>
          </a:bodyPr>
          <a:lstStyle/>
          <a:p>
            <a:pPr marL="342900" indent="-342900">
              <a:buAutoNum type="arabicPeriod"/>
            </a:pPr>
            <a:r>
              <a:rPr lang="en-US" sz="1700" dirty="0">
                <a:solidFill>
                  <a:schemeClr val="bg2"/>
                </a:solidFill>
              </a:rPr>
              <a:t>What is a VPN?  It’s a “Virtual Private Connection.” Essentially, it creates a private tunnel through the Internet for your computer to access company digital resources.</a:t>
            </a:r>
          </a:p>
          <a:p>
            <a:pPr marL="342900" indent="-342900">
              <a:buAutoNum type="arabicPeriod"/>
            </a:pPr>
            <a:endParaRPr lang="en-US" sz="1700" dirty="0">
              <a:solidFill>
                <a:schemeClr val="bg2"/>
              </a:solidFill>
            </a:endParaRPr>
          </a:p>
          <a:p>
            <a:pPr marL="342900" indent="-342900">
              <a:buAutoNum type="arabicPeriod"/>
            </a:pPr>
            <a:r>
              <a:rPr lang="en-US" sz="1700" dirty="0">
                <a:solidFill>
                  <a:schemeClr val="bg2"/>
                </a:solidFill>
              </a:rPr>
              <a:t>If Your Company Provides a VPN Connection, Obtain the Instructions Before You Leave the Office with the Equipment You’ll Need</a:t>
            </a:r>
          </a:p>
          <a:p>
            <a:pPr marL="342900" indent="-342900">
              <a:buAutoNum type="arabicPeriod"/>
            </a:pPr>
            <a:endParaRPr lang="en-US" sz="1700" dirty="0">
              <a:solidFill>
                <a:schemeClr val="bg2"/>
              </a:solidFill>
            </a:endParaRPr>
          </a:p>
          <a:p>
            <a:pPr marL="342900" indent="-342900">
              <a:buAutoNum type="arabicPeriod"/>
            </a:pPr>
            <a:r>
              <a:rPr lang="en-US" sz="1700" dirty="0">
                <a:solidFill>
                  <a:schemeClr val="bg2"/>
                </a:solidFill>
              </a:rPr>
              <a:t>Test the Setup and Connection Before You Start Working on Company Data from the Home Computer</a:t>
            </a:r>
          </a:p>
          <a:p>
            <a:pPr marL="342900" indent="-342900">
              <a:buAutoNum type="arabicPeriod"/>
            </a:pPr>
            <a:endParaRPr lang="en-US" sz="1700" dirty="0">
              <a:solidFill>
                <a:schemeClr val="bg2"/>
              </a:solidFill>
            </a:endParaRPr>
          </a:p>
          <a:p>
            <a:pPr marL="342900" indent="-342900">
              <a:buAutoNum type="arabicPeriod"/>
            </a:pPr>
            <a:r>
              <a:rPr lang="en-US" sz="1700" dirty="0">
                <a:solidFill>
                  <a:schemeClr val="bg2"/>
                </a:solidFill>
              </a:rPr>
              <a:t>Shutting Down or Restarting Your Computer will Disconnect the VPN.  Your IT Person May Have Specific Instructions on the Disconnect Procedure for You.</a:t>
            </a:r>
          </a:p>
          <a:p>
            <a:pPr marL="342900" indent="-342900">
              <a:buAutoNum type="arabicPeriod"/>
            </a:pPr>
            <a:endParaRPr lang="en-US" sz="1700" dirty="0">
              <a:solidFill>
                <a:schemeClr val="bg2"/>
              </a:solidFill>
            </a:endParaRPr>
          </a:p>
        </p:txBody>
      </p:sp>
      <p:sp>
        <p:nvSpPr>
          <p:cNvPr id="8" name="Oval 7">
            <a:extLst>
              <a:ext uri="{FF2B5EF4-FFF2-40B4-BE49-F238E27FC236}">
                <a16:creationId xmlns:a16="http://schemas.microsoft.com/office/drawing/2014/main" id="{2E655486-3659-4566-A067-F00E65E46942}"/>
              </a:ext>
            </a:extLst>
          </p:cNvPr>
          <p:cNvSpPr/>
          <p:nvPr/>
        </p:nvSpPr>
        <p:spPr>
          <a:xfrm>
            <a:off x="2091732" y="4986291"/>
            <a:ext cx="2023800" cy="640786"/>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078DF8-75A5-4DB2-90E0-7B8B62A51459}"/>
              </a:ext>
            </a:extLst>
          </p:cNvPr>
          <p:cNvSpPr/>
          <p:nvPr/>
        </p:nvSpPr>
        <p:spPr>
          <a:xfrm>
            <a:off x="2105457" y="2818024"/>
            <a:ext cx="2010075" cy="472273"/>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0B9DE4D-9EEF-4DC1-A8C6-086070A7D1B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10" name="Picture 9">
            <a:extLst>
              <a:ext uri="{FF2B5EF4-FFF2-40B4-BE49-F238E27FC236}">
                <a16:creationId xmlns:a16="http://schemas.microsoft.com/office/drawing/2014/main" id="{8C0FC577-606A-4C30-8B51-CC0ACAE7E8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102549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1F0F2-F473-44B8-857E-ED18B8B10263}"/>
              </a:ext>
            </a:extLst>
          </p:cNvPr>
          <p:cNvPicPr>
            <a:picLocks noChangeAspect="1"/>
          </p:cNvPicPr>
          <p:nvPr/>
        </p:nvPicPr>
        <p:blipFill rotWithShape="1">
          <a:blip r:embed="rId3"/>
          <a:srcRect l="57280" t="44836" r="35962"/>
          <a:stretch/>
        </p:blipFill>
        <p:spPr>
          <a:xfrm>
            <a:off x="2020120" y="1072135"/>
            <a:ext cx="3158206" cy="5678722"/>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62948" y="107143"/>
            <a:ext cx="12066104" cy="83965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Turn Off Option to Automatically Connect on Wi-Fi</a:t>
            </a:r>
          </a:p>
        </p:txBody>
      </p:sp>
      <p:sp>
        <p:nvSpPr>
          <p:cNvPr id="4" name="TextBox 3">
            <a:extLst>
              <a:ext uri="{FF2B5EF4-FFF2-40B4-BE49-F238E27FC236}">
                <a16:creationId xmlns:a16="http://schemas.microsoft.com/office/drawing/2014/main" id="{685AD226-6BDC-4D67-ADFE-D2681E642320}"/>
              </a:ext>
            </a:extLst>
          </p:cNvPr>
          <p:cNvSpPr txBox="1"/>
          <p:nvPr/>
        </p:nvSpPr>
        <p:spPr>
          <a:xfrm>
            <a:off x="6096000" y="1514041"/>
            <a:ext cx="5529943" cy="5078313"/>
          </a:xfrm>
          <a:prstGeom prst="rect">
            <a:avLst/>
          </a:prstGeom>
          <a:noFill/>
        </p:spPr>
        <p:txBody>
          <a:bodyPr wrap="square" rtlCol="0">
            <a:spAutoFit/>
          </a:bodyPr>
          <a:lstStyle/>
          <a:p>
            <a:pPr marL="342900" indent="-342900">
              <a:buAutoNum type="arabicPeriod"/>
            </a:pPr>
            <a:r>
              <a:rPr lang="en-US" dirty="0">
                <a:solidFill>
                  <a:schemeClr val="bg2"/>
                </a:solidFill>
              </a:rPr>
              <a:t>Look at each Wi-Fi connection you have used in the past.  You might have selected a different, less secure signal (i.e. the Starbucks across the street) and checked “Connect Automatically.”  That signal could be taking priority over a more secure signal you should be using.  </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If you are connected to the wrong signal, click on it and select “Forget this Network.”  That will force your computer to sign into that network manually next time.  </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Connect to the most secure network you can, at all times.  We recommend you NEVER connect to a network that is not password protected, even if you’re using a VPN.</a:t>
            </a:r>
          </a:p>
          <a:p>
            <a:pPr marL="342900" indent="-342900">
              <a:buAutoNum type="arabicPeriod"/>
            </a:pPr>
            <a:endParaRPr lang="en-US" dirty="0">
              <a:solidFill>
                <a:schemeClr val="bg2"/>
              </a:solidFill>
            </a:endParaRPr>
          </a:p>
          <a:p>
            <a:pPr marL="342900" indent="-342900">
              <a:buAutoNum type="arabicPeriod"/>
            </a:pPr>
            <a:endParaRPr lang="en-US" dirty="0">
              <a:solidFill>
                <a:schemeClr val="bg2"/>
              </a:solidFill>
            </a:endParaRPr>
          </a:p>
        </p:txBody>
      </p:sp>
      <p:sp>
        <p:nvSpPr>
          <p:cNvPr id="11" name="Oval 10">
            <a:extLst>
              <a:ext uri="{FF2B5EF4-FFF2-40B4-BE49-F238E27FC236}">
                <a16:creationId xmlns:a16="http://schemas.microsoft.com/office/drawing/2014/main" id="{BD078DF8-75A5-4DB2-90E0-7B8B62A51459}"/>
              </a:ext>
            </a:extLst>
          </p:cNvPr>
          <p:cNvSpPr/>
          <p:nvPr/>
        </p:nvSpPr>
        <p:spPr>
          <a:xfrm>
            <a:off x="1603488" y="2034253"/>
            <a:ext cx="2460376" cy="718995"/>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6F93EB-CB1C-4261-93E3-DEC658DA8524}"/>
              </a:ext>
            </a:extLst>
          </p:cNvPr>
          <p:cNvSpPr/>
          <p:nvPr/>
        </p:nvSpPr>
        <p:spPr>
          <a:xfrm>
            <a:off x="1603488" y="1315258"/>
            <a:ext cx="2460376" cy="718995"/>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AD670C-DC3E-4AD4-AE2D-E87329B409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8" name="Picture 7">
            <a:extLst>
              <a:ext uri="{FF2B5EF4-FFF2-40B4-BE49-F238E27FC236}">
                <a16:creationId xmlns:a16="http://schemas.microsoft.com/office/drawing/2014/main" id="{D1381C2D-558A-4C63-B0A9-ABB1A002A6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34436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452216"/>
            <a:ext cx="12192000" cy="1953567"/>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What every employee must know about the </a:t>
            </a:r>
            <a:br>
              <a:rPr lang="en-US" sz="2800" b="1" dirty="0">
                <a:latin typeface="+mn-lt"/>
              </a:rPr>
            </a:br>
            <a:r>
              <a:rPr lang="en-US" sz="3600" b="1" i="1" dirty="0">
                <a:solidFill>
                  <a:schemeClr val="accent3"/>
                </a:solidFill>
                <a:latin typeface="+mn-lt"/>
              </a:rPr>
              <a:t>vulnerabilities of working outside the company network,</a:t>
            </a:r>
            <a:br>
              <a:rPr lang="en-US" sz="3600" b="1" i="1" dirty="0">
                <a:latin typeface="+mn-lt"/>
              </a:rPr>
            </a:br>
            <a:r>
              <a:rPr lang="en-US" sz="2800" b="1" dirty="0">
                <a:latin typeface="+mn-lt"/>
              </a:rPr>
              <a:t> and your role in protecting the company.</a:t>
            </a:r>
            <a:endParaRPr lang="en-US" sz="2800" dirty="0">
              <a:latin typeface="+mn-lt"/>
            </a:endParaRPr>
          </a:p>
        </p:txBody>
      </p:sp>
      <p:pic>
        <p:nvPicPr>
          <p:cNvPr id="4" name="Picture 3" descr="Text&#10;&#10;Description automatically generated">
            <a:extLst>
              <a:ext uri="{FF2B5EF4-FFF2-40B4-BE49-F238E27FC236}">
                <a16:creationId xmlns:a16="http://schemas.microsoft.com/office/drawing/2014/main" id="{6CE5C97B-D84E-4B72-8E4D-9E81DABF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163" y="5917401"/>
            <a:ext cx="2558478" cy="803362"/>
          </a:xfrm>
          <a:prstGeom prst="rect">
            <a:avLst/>
          </a:prstGeom>
        </p:spPr>
      </p:pic>
      <p:pic>
        <p:nvPicPr>
          <p:cNvPr id="6" name="Picture 5">
            <a:extLst>
              <a:ext uri="{FF2B5EF4-FFF2-40B4-BE49-F238E27FC236}">
                <a16:creationId xmlns:a16="http://schemas.microsoft.com/office/drawing/2014/main" id="{BE489979-8795-408A-84F0-700F74BAB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013" y="6337627"/>
            <a:ext cx="1509286" cy="261610"/>
          </a:xfrm>
          <a:prstGeom prst="rect">
            <a:avLst/>
          </a:prstGeom>
        </p:spPr>
      </p:pic>
    </p:spTree>
    <p:extLst>
      <p:ext uri="{BB962C8B-B14F-4D97-AF65-F5344CB8AC3E}">
        <p14:creationId xmlns:p14="http://schemas.microsoft.com/office/powerpoint/2010/main" val="125491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64A8D4-DCD1-44A5-A40C-B51CC1D92F81}"/>
              </a:ext>
            </a:extLst>
          </p:cNvPr>
          <p:cNvPicPr>
            <a:picLocks noChangeAspect="1"/>
          </p:cNvPicPr>
          <p:nvPr/>
        </p:nvPicPr>
        <p:blipFill>
          <a:blip r:embed="rId3"/>
          <a:stretch>
            <a:fillRect/>
          </a:stretch>
        </p:blipFill>
        <p:spPr>
          <a:xfrm>
            <a:off x="774937" y="3504957"/>
            <a:ext cx="4634239" cy="2349252"/>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1908741" y="259687"/>
            <a:ext cx="8374518" cy="839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Separate Your Network</a:t>
            </a:r>
          </a:p>
        </p:txBody>
      </p:sp>
      <p:sp>
        <p:nvSpPr>
          <p:cNvPr id="4" name="TextBox 3">
            <a:extLst>
              <a:ext uri="{FF2B5EF4-FFF2-40B4-BE49-F238E27FC236}">
                <a16:creationId xmlns:a16="http://schemas.microsoft.com/office/drawing/2014/main" id="{685AD226-6BDC-4D67-ADFE-D2681E642320}"/>
              </a:ext>
            </a:extLst>
          </p:cNvPr>
          <p:cNvSpPr txBox="1"/>
          <p:nvPr/>
        </p:nvSpPr>
        <p:spPr>
          <a:xfrm>
            <a:off x="6096000" y="1713364"/>
            <a:ext cx="5529943" cy="3970318"/>
          </a:xfrm>
          <a:prstGeom prst="rect">
            <a:avLst/>
          </a:prstGeom>
          <a:noFill/>
        </p:spPr>
        <p:txBody>
          <a:bodyPr wrap="square" rtlCol="0">
            <a:spAutoFit/>
          </a:bodyPr>
          <a:lstStyle/>
          <a:p>
            <a:pPr marL="342900" indent="-342900">
              <a:buAutoNum type="arabicPeriod"/>
            </a:pPr>
            <a:r>
              <a:rPr lang="en-US" dirty="0">
                <a:solidFill>
                  <a:schemeClr val="bg2"/>
                </a:solidFill>
              </a:rPr>
              <a:t>If you’re working from home and have the ability to set up two networks on your router, configure one for your computer and another segment for all other devices.  </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Suggest to name differently, like WR32B-DEV for all other devices, and WR32B for your computer.  That way it’s easy enough for you to remember which one your computer is joined to.</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Ask your IT person for help setting this up, if you need assistance.</a:t>
            </a:r>
          </a:p>
          <a:p>
            <a:pPr marL="342900" indent="-342900">
              <a:buAutoNum type="arabicPeriod"/>
            </a:pPr>
            <a:endParaRPr lang="en-US" dirty="0">
              <a:solidFill>
                <a:schemeClr val="bg2"/>
              </a:solidFill>
            </a:endParaRPr>
          </a:p>
          <a:p>
            <a:pPr marL="342900" indent="-342900">
              <a:buAutoNum type="arabicPeriod"/>
            </a:pPr>
            <a:endParaRPr lang="en-US" dirty="0">
              <a:solidFill>
                <a:schemeClr val="bg2"/>
              </a:solidFill>
            </a:endParaRPr>
          </a:p>
        </p:txBody>
      </p:sp>
      <p:pic>
        <p:nvPicPr>
          <p:cNvPr id="3" name="Picture 2">
            <a:extLst>
              <a:ext uri="{FF2B5EF4-FFF2-40B4-BE49-F238E27FC236}">
                <a16:creationId xmlns:a16="http://schemas.microsoft.com/office/drawing/2014/main" id="{63124AC0-5957-4B01-8EDD-5A68D61304C9}"/>
              </a:ext>
            </a:extLst>
          </p:cNvPr>
          <p:cNvPicPr>
            <a:picLocks noChangeAspect="1"/>
          </p:cNvPicPr>
          <p:nvPr/>
        </p:nvPicPr>
        <p:blipFill>
          <a:blip r:embed="rId4"/>
          <a:stretch>
            <a:fillRect/>
          </a:stretch>
        </p:blipFill>
        <p:spPr>
          <a:xfrm>
            <a:off x="776627" y="1437255"/>
            <a:ext cx="4629387" cy="2146026"/>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DFD4ECDA-55F6-4041-8724-CFC21CDB01D1}"/>
              </a:ext>
            </a:extLst>
          </p:cNvPr>
          <p:cNvPicPr>
            <a:picLocks noChangeAspect="1"/>
          </p:cNvPicPr>
          <p:nvPr/>
        </p:nvPicPr>
        <p:blipFill>
          <a:blip r:embed="rId5"/>
          <a:stretch>
            <a:fillRect/>
          </a:stretch>
        </p:blipFill>
        <p:spPr>
          <a:xfrm>
            <a:off x="774937" y="3562106"/>
            <a:ext cx="4631077" cy="167641"/>
          </a:xfrm>
          <a:prstGeom prst="rect">
            <a:avLst/>
          </a:prstGeom>
        </p:spPr>
      </p:pic>
      <p:sp>
        <p:nvSpPr>
          <p:cNvPr id="9" name="Oval 8">
            <a:extLst>
              <a:ext uri="{FF2B5EF4-FFF2-40B4-BE49-F238E27FC236}">
                <a16:creationId xmlns:a16="http://schemas.microsoft.com/office/drawing/2014/main" id="{706F93EB-CB1C-4261-93E3-DEC658DA8524}"/>
              </a:ext>
            </a:extLst>
          </p:cNvPr>
          <p:cNvSpPr/>
          <p:nvPr/>
        </p:nvSpPr>
        <p:spPr>
          <a:xfrm>
            <a:off x="2624384" y="2507946"/>
            <a:ext cx="1824480" cy="359498"/>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078DF8-75A5-4DB2-90E0-7B8B62A51459}"/>
              </a:ext>
            </a:extLst>
          </p:cNvPr>
          <p:cNvSpPr/>
          <p:nvPr/>
        </p:nvSpPr>
        <p:spPr>
          <a:xfrm>
            <a:off x="2779830" y="4327554"/>
            <a:ext cx="1669033" cy="372554"/>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0ACA900-6DE8-4F8D-A0FF-207D57A1F9CA}"/>
              </a:ext>
            </a:extLst>
          </p:cNvPr>
          <p:cNvSpPr/>
          <p:nvPr/>
        </p:nvSpPr>
        <p:spPr>
          <a:xfrm>
            <a:off x="567532" y="3397004"/>
            <a:ext cx="1669033" cy="372554"/>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301F22-A698-4BD4-BA6D-261FDB5A432F}"/>
              </a:ext>
            </a:extLst>
          </p:cNvPr>
          <p:cNvSpPr/>
          <p:nvPr/>
        </p:nvSpPr>
        <p:spPr>
          <a:xfrm>
            <a:off x="615605" y="1660313"/>
            <a:ext cx="1669033" cy="372554"/>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0B2DDFA-0A9D-4F5A-9AFD-05D864FF2FF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14" name="Picture 13">
            <a:extLst>
              <a:ext uri="{FF2B5EF4-FFF2-40B4-BE49-F238E27FC236}">
                <a16:creationId xmlns:a16="http://schemas.microsoft.com/office/drawing/2014/main" id="{8A969A0B-B7EA-43A6-A2A2-1E343DE351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83488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5BB03E-5CA5-1D4E-8FE0-DC972C7EF14A}"/>
              </a:ext>
            </a:extLst>
          </p:cNvPr>
          <p:cNvSpPr/>
          <p:nvPr/>
        </p:nvSpPr>
        <p:spPr>
          <a:xfrm>
            <a:off x="357809" y="1353320"/>
            <a:ext cx="5168348" cy="450573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8CDDD88-E5B7-7842-B0AA-0FEA4478689F}"/>
              </a:ext>
            </a:extLst>
          </p:cNvPr>
          <p:cNvSpPr txBox="1">
            <a:spLocks/>
          </p:cNvSpPr>
          <p:nvPr/>
        </p:nvSpPr>
        <p:spPr>
          <a:xfrm>
            <a:off x="1315278" y="206208"/>
            <a:ext cx="9561444" cy="83965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Lock Your Computer When Not in Use</a:t>
            </a:r>
          </a:p>
        </p:txBody>
      </p:sp>
      <p:sp>
        <p:nvSpPr>
          <p:cNvPr id="4" name="TextBox 3">
            <a:extLst>
              <a:ext uri="{FF2B5EF4-FFF2-40B4-BE49-F238E27FC236}">
                <a16:creationId xmlns:a16="http://schemas.microsoft.com/office/drawing/2014/main" id="{685AD226-6BDC-4D67-ADFE-D2681E642320}"/>
              </a:ext>
            </a:extLst>
          </p:cNvPr>
          <p:cNvSpPr txBox="1"/>
          <p:nvPr/>
        </p:nvSpPr>
        <p:spPr>
          <a:xfrm>
            <a:off x="6117125" y="2452028"/>
            <a:ext cx="5529943" cy="2862322"/>
          </a:xfrm>
          <a:prstGeom prst="rect">
            <a:avLst/>
          </a:prstGeom>
          <a:noFill/>
        </p:spPr>
        <p:txBody>
          <a:bodyPr wrap="square" rtlCol="0">
            <a:spAutoFit/>
          </a:bodyPr>
          <a:lstStyle/>
          <a:p>
            <a:pPr marL="342900" indent="-342900">
              <a:buAutoNum type="arabicPeriod"/>
            </a:pPr>
            <a:r>
              <a:rPr lang="en-US" dirty="0">
                <a:solidFill>
                  <a:schemeClr val="bg2"/>
                </a:solidFill>
              </a:rPr>
              <a:t>Especially Important if You Work Remotely in a Public Area, Like a Starbucks</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Important if You Have Children or Spouses Around</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What is Private at Work Should be Treated as Private Remotely</a:t>
            </a:r>
          </a:p>
          <a:p>
            <a:pPr marL="342900" indent="-342900">
              <a:buAutoNum type="arabicPeriod"/>
            </a:pPr>
            <a:endParaRPr lang="en-US" dirty="0">
              <a:solidFill>
                <a:schemeClr val="bg2"/>
              </a:solidFill>
            </a:endParaRPr>
          </a:p>
          <a:p>
            <a:pPr marL="342900" indent="-342900">
              <a:buAutoNum type="arabicPeriod"/>
            </a:pPr>
            <a:endParaRPr lang="en-US" dirty="0">
              <a:solidFill>
                <a:schemeClr val="bg2"/>
              </a:solidFill>
            </a:endParaRPr>
          </a:p>
        </p:txBody>
      </p:sp>
      <p:pic>
        <p:nvPicPr>
          <p:cNvPr id="3" name="Picture 2">
            <a:extLst>
              <a:ext uri="{FF2B5EF4-FFF2-40B4-BE49-F238E27FC236}">
                <a16:creationId xmlns:a16="http://schemas.microsoft.com/office/drawing/2014/main" id="{5AB7712D-9CD4-4F0D-A318-827666AC051E}"/>
              </a:ext>
            </a:extLst>
          </p:cNvPr>
          <p:cNvPicPr>
            <a:picLocks noChangeAspect="1"/>
          </p:cNvPicPr>
          <p:nvPr/>
        </p:nvPicPr>
        <p:blipFill rotWithShape="1">
          <a:blip r:embed="rId3">
            <a:extLst>
              <a:ext uri="{28A0092B-C50C-407E-A947-70E740481C1C}">
                <a14:useLocalDpi xmlns:a14="http://schemas.microsoft.com/office/drawing/2010/main" val="0"/>
              </a:ext>
            </a:extLst>
          </a:blip>
          <a:srcRect l="9038" r="13413"/>
          <a:stretch/>
        </p:blipFill>
        <p:spPr>
          <a:xfrm>
            <a:off x="544932" y="1585006"/>
            <a:ext cx="5186980" cy="445996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7547380-3C39-4779-B6AF-469E3C6F20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9" name="Picture 8">
            <a:extLst>
              <a:ext uri="{FF2B5EF4-FFF2-40B4-BE49-F238E27FC236}">
                <a16:creationId xmlns:a16="http://schemas.microsoft.com/office/drawing/2014/main" id="{82A8991C-A1FB-44EF-9A34-2766B55A8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159829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908741" y="159373"/>
            <a:ext cx="8374518" cy="839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Create a Separate User Profile</a:t>
            </a:r>
          </a:p>
        </p:txBody>
      </p:sp>
      <p:sp>
        <p:nvSpPr>
          <p:cNvPr id="4" name="TextBox 3">
            <a:extLst>
              <a:ext uri="{FF2B5EF4-FFF2-40B4-BE49-F238E27FC236}">
                <a16:creationId xmlns:a16="http://schemas.microsoft.com/office/drawing/2014/main" id="{685AD226-6BDC-4D67-ADFE-D2681E642320}"/>
              </a:ext>
            </a:extLst>
          </p:cNvPr>
          <p:cNvSpPr txBox="1"/>
          <p:nvPr/>
        </p:nvSpPr>
        <p:spPr>
          <a:xfrm>
            <a:off x="6096000" y="2276018"/>
            <a:ext cx="5529943" cy="3416320"/>
          </a:xfrm>
          <a:prstGeom prst="rect">
            <a:avLst/>
          </a:prstGeom>
          <a:noFill/>
        </p:spPr>
        <p:txBody>
          <a:bodyPr wrap="square" rtlCol="0">
            <a:spAutoFit/>
          </a:bodyPr>
          <a:lstStyle/>
          <a:p>
            <a:pPr marL="342900" indent="-342900">
              <a:buAutoNum type="arabicPeriod"/>
            </a:pPr>
            <a:r>
              <a:rPr lang="en-US" dirty="0">
                <a:solidFill>
                  <a:schemeClr val="bg2"/>
                </a:solidFill>
              </a:rPr>
              <a:t>It’s preferred to dedicate one computer to working remotely (not shared with spouse or children).</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If you need to share computers, be sure to set up separate User Profiles, and enable Parental Controls on the children’s User Profiles.</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Remember this rule of thumb – if it’s free, it probably has spyware on it.  If you don’t need it, don’t install it.</a:t>
            </a:r>
          </a:p>
          <a:p>
            <a:pPr marL="342900" indent="-342900">
              <a:buAutoNum type="arabicPeriod"/>
            </a:pPr>
            <a:endParaRPr lang="en-US" dirty="0">
              <a:solidFill>
                <a:schemeClr val="bg2"/>
              </a:solidFill>
            </a:endParaRPr>
          </a:p>
          <a:p>
            <a:pPr marL="342900" indent="-342900">
              <a:buAutoNum type="arabicPeriod"/>
            </a:pPr>
            <a:endParaRPr lang="en-US" dirty="0">
              <a:solidFill>
                <a:schemeClr val="bg2"/>
              </a:solidFill>
            </a:endParaRPr>
          </a:p>
        </p:txBody>
      </p:sp>
      <p:pic>
        <p:nvPicPr>
          <p:cNvPr id="2" name="Picture 1">
            <a:extLst>
              <a:ext uri="{FF2B5EF4-FFF2-40B4-BE49-F238E27FC236}">
                <a16:creationId xmlns:a16="http://schemas.microsoft.com/office/drawing/2014/main" id="{B89B2D84-71DF-4DEF-849D-FE1C5A8126ED}"/>
              </a:ext>
            </a:extLst>
          </p:cNvPr>
          <p:cNvPicPr>
            <a:picLocks noChangeAspect="1"/>
          </p:cNvPicPr>
          <p:nvPr/>
        </p:nvPicPr>
        <p:blipFill>
          <a:blip r:embed="rId3"/>
          <a:stretch>
            <a:fillRect/>
          </a:stretch>
        </p:blipFill>
        <p:spPr>
          <a:xfrm>
            <a:off x="929059" y="1223096"/>
            <a:ext cx="4301557" cy="523249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C0ED9089-F1B2-41CF-8376-5E6B767717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7" name="Picture 6">
            <a:extLst>
              <a:ext uri="{FF2B5EF4-FFF2-40B4-BE49-F238E27FC236}">
                <a16:creationId xmlns:a16="http://schemas.microsoft.com/office/drawing/2014/main" id="{79759B9C-0345-4683-BFC7-09265CBF1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253783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908741" y="232851"/>
            <a:ext cx="8374518" cy="839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Got Passwords?</a:t>
            </a:r>
          </a:p>
        </p:txBody>
      </p:sp>
      <p:sp>
        <p:nvSpPr>
          <p:cNvPr id="4" name="TextBox 3">
            <a:extLst>
              <a:ext uri="{FF2B5EF4-FFF2-40B4-BE49-F238E27FC236}">
                <a16:creationId xmlns:a16="http://schemas.microsoft.com/office/drawing/2014/main" id="{685AD226-6BDC-4D67-ADFE-D2681E642320}"/>
              </a:ext>
            </a:extLst>
          </p:cNvPr>
          <p:cNvSpPr txBox="1"/>
          <p:nvPr/>
        </p:nvSpPr>
        <p:spPr>
          <a:xfrm>
            <a:off x="6122126" y="1496563"/>
            <a:ext cx="5529943" cy="4524315"/>
          </a:xfrm>
          <a:prstGeom prst="rect">
            <a:avLst/>
          </a:prstGeom>
          <a:noFill/>
        </p:spPr>
        <p:txBody>
          <a:bodyPr wrap="square" rtlCol="0">
            <a:spAutoFit/>
          </a:bodyPr>
          <a:lstStyle/>
          <a:p>
            <a:pPr marL="342900" indent="-342900">
              <a:buAutoNum type="arabicPeriod"/>
            </a:pPr>
            <a:r>
              <a:rPr lang="en-US" dirty="0">
                <a:solidFill>
                  <a:schemeClr val="bg2"/>
                </a:solidFill>
              </a:rPr>
              <a:t>Use a password manager to save them.  Some examples: Password Boss, </a:t>
            </a:r>
            <a:r>
              <a:rPr lang="en-US" dirty="0" err="1">
                <a:solidFill>
                  <a:schemeClr val="bg2"/>
                </a:solidFill>
              </a:rPr>
              <a:t>Passportal</a:t>
            </a:r>
            <a:r>
              <a:rPr lang="en-US" dirty="0">
                <a:solidFill>
                  <a:schemeClr val="bg2"/>
                </a:solidFill>
              </a:rPr>
              <a:t>, LastPass, </a:t>
            </a:r>
            <a:r>
              <a:rPr lang="en-US" dirty="0" err="1">
                <a:solidFill>
                  <a:schemeClr val="bg2"/>
                </a:solidFill>
              </a:rPr>
              <a:t>Dashlane</a:t>
            </a:r>
            <a:r>
              <a:rPr lang="en-US" dirty="0">
                <a:solidFill>
                  <a:schemeClr val="bg2"/>
                </a:solidFill>
              </a:rPr>
              <a:t>, 1Password, </a:t>
            </a:r>
            <a:r>
              <a:rPr lang="en-US" dirty="0" err="1">
                <a:solidFill>
                  <a:schemeClr val="bg2"/>
                </a:solidFill>
              </a:rPr>
              <a:t>KeeperMSP</a:t>
            </a:r>
            <a:r>
              <a:rPr lang="en-US" dirty="0">
                <a:solidFill>
                  <a:schemeClr val="bg2"/>
                </a:solidFill>
              </a:rPr>
              <a:t>, etc.</a:t>
            </a:r>
            <a:br>
              <a:rPr lang="en-US" dirty="0">
                <a:solidFill>
                  <a:schemeClr val="bg2"/>
                </a:solidFill>
              </a:rPr>
            </a:br>
            <a:endParaRPr lang="en-US" dirty="0">
              <a:solidFill>
                <a:schemeClr val="bg2"/>
              </a:solidFill>
            </a:endParaRPr>
          </a:p>
          <a:p>
            <a:pPr marL="342900" indent="-342900">
              <a:buAutoNum type="arabicPeriod"/>
            </a:pPr>
            <a:r>
              <a:rPr lang="en-US" dirty="0">
                <a:solidFill>
                  <a:schemeClr val="bg2"/>
                </a:solidFill>
              </a:rPr>
              <a:t>Never allow your browser to save passwords or to auto-login.</a:t>
            </a:r>
            <a:br>
              <a:rPr lang="en-US" dirty="0">
                <a:solidFill>
                  <a:schemeClr val="bg2"/>
                </a:solidFill>
              </a:rPr>
            </a:br>
            <a:endParaRPr lang="en-US" dirty="0">
              <a:solidFill>
                <a:schemeClr val="bg2"/>
              </a:solidFill>
            </a:endParaRPr>
          </a:p>
          <a:p>
            <a:pPr marL="342900" indent="-342900">
              <a:buAutoNum type="arabicPeriod"/>
            </a:pPr>
            <a:r>
              <a:rPr lang="en-US" dirty="0">
                <a:solidFill>
                  <a:schemeClr val="bg2"/>
                </a:solidFill>
              </a:rPr>
              <a:t>Never save your passwords in a Word or Excel document on your computer.  If you MUST do so, do not name it “Passwords,” name it something like “Mom’s Chicken Soup Recipe” and do not use the word “password” anywhere in the document itself (it will show up in a search).  And password-protect that document, so if someone else tries to open it, they can’t do so without the password.</a:t>
            </a:r>
          </a:p>
          <a:p>
            <a:pPr marL="342900" indent="-342900">
              <a:buAutoNum type="arabicPeriod"/>
            </a:pPr>
            <a:endParaRPr lang="en-US" dirty="0">
              <a:solidFill>
                <a:schemeClr val="bg2"/>
              </a:solidFill>
            </a:endParaRPr>
          </a:p>
        </p:txBody>
      </p:sp>
      <p:pic>
        <p:nvPicPr>
          <p:cNvPr id="3" name="Picture 2">
            <a:extLst>
              <a:ext uri="{FF2B5EF4-FFF2-40B4-BE49-F238E27FC236}">
                <a16:creationId xmlns:a16="http://schemas.microsoft.com/office/drawing/2014/main" id="{A9EC01FE-9047-4A8E-BC57-DDEAB0D20784}"/>
              </a:ext>
            </a:extLst>
          </p:cNvPr>
          <p:cNvPicPr>
            <a:picLocks noChangeAspect="1"/>
          </p:cNvPicPr>
          <p:nvPr/>
        </p:nvPicPr>
        <p:blipFill>
          <a:blip r:embed="rId3"/>
          <a:stretch>
            <a:fillRect/>
          </a:stretch>
        </p:blipFill>
        <p:spPr>
          <a:xfrm>
            <a:off x="737895" y="1239118"/>
            <a:ext cx="4506630" cy="4781760"/>
          </a:xfrm>
          <a:prstGeom prst="rect">
            <a:avLst/>
          </a:prstGeom>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CEB3A0E3-4447-4CFB-9CEC-0A766E0ADFEE}"/>
              </a:ext>
            </a:extLst>
          </p:cNvPr>
          <p:cNvSpPr/>
          <p:nvPr/>
        </p:nvSpPr>
        <p:spPr>
          <a:xfrm>
            <a:off x="4624251" y="2160102"/>
            <a:ext cx="923934" cy="273431"/>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2B5AA4-DD78-4E38-B8B6-1D799D79DE7E}"/>
              </a:ext>
            </a:extLst>
          </p:cNvPr>
          <p:cNvSpPr/>
          <p:nvPr/>
        </p:nvSpPr>
        <p:spPr>
          <a:xfrm>
            <a:off x="4593771" y="2559806"/>
            <a:ext cx="923934" cy="273431"/>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69182E-C2FF-4CFE-8A07-F811AE6CF06E}"/>
              </a:ext>
            </a:extLst>
          </p:cNvPr>
          <p:cNvSpPr/>
          <p:nvPr/>
        </p:nvSpPr>
        <p:spPr>
          <a:xfrm>
            <a:off x="1075508" y="4097760"/>
            <a:ext cx="923934" cy="273431"/>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D785EE0-F873-4202-891A-34BE928B00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11" name="Picture 10">
            <a:extLst>
              <a:ext uri="{FF2B5EF4-FFF2-40B4-BE49-F238E27FC236}">
                <a16:creationId xmlns:a16="http://schemas.microsoft.com/office/drawing/2014/main" id="{3B64ED2B-7502-4A5C-95B4-834484755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355876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ocked website">
            <a:extLst>
              <a:ext uri="{FF2B5EF4-FFF2-40B4-BE49-F238E27FC236}">
                <a16:creationId xmlns:a16="http://schemas.microsoft.com/office/drawing/2014/main" id="{A7200E41-667B-40F3-AA50-D8BB78857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57" y="1777656"/>
            <a:ext cx="5268686" cy="29622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1908741" y="272468"/>
            <a:ext cx="8374518" cy="839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Use a DNS Filter</a:t>
            </a:r>
          </a:p>
        </p:txBody>
      </p:sp>
      <p:sp>
        <p:nvSpPr>
          <p:cNvPr id="4" name="TextBox 3">
            <a:extLst>
              <a:ext uri="{FF2B5EF4-FFF2-40B4-BE49-F238E27FC236}">
                <a16:creationId xmlns:a16="http://schemas.microsoft.com/office/drawing/2014/main" id="{685AD226-6BDC-4D67-ADFE-D2681E642320}"/>
              </a:ext>
            </a:extLst>
          </p:cNvPr>
          <p:cNvSpPr txBox="1"/>
          <p:nvPr/>
        </p:nvSpPr>
        <p:spPr>
          <a:xfrm>
            <a:off x="6110534" y="1622875"/>
            <a:ext cx="5529943" cy="4247317"/>
          </a:xfrm>
          <a:prstGeom prst="rect">
            <a:avLst/>
          </a:prstGeom>
          <a:noFill/>
        </p:spPr>
        <p:txBody>
          <a:bodyPr wrap="square" rtlCol="0">
            <a:spAutoFit/>
          </a:bodyPr>
          <a:lstStyle/>
          <a:p>
            <a:pPr marL="342900" indent="-342900">
              <a:buAutoNum type="arabicPeriod"/>
            </a:pPr>
            <a:r>
              <a:rPr lang="en-US" dirty="0">
                <a:solidFill>
                  <a:schemeClr val="bg2"/>
                </a:solidFill>
              </a:rPr>
              <a:t>What is DNS?  It’s essentially a phone book of all known domains and matching “addresses” for the internet. It contains </a:t>
            </a:r>
            <a:r>
              <a:rPr lang="en-US">
                <a:solidFill>
                  <a:schemeClr val="bg2"/>
                </a:solidFill>
              </a:rPr>
              <a:t>every website domain</a:t>
            </a:r>
            <a:r>
              <a:rPr lang="en-US" dirty="0">
                <a:solidFill>
                  <a:schemeClr val="bg2"/>
                </a:solidFill>
              </a:rPr>
              <a:t>, whether it is malicious or reputable.</a:t>
            </a:r>
            <a:br>
              <a:rPr lang="en-US" dirty="0">
                <a:solidFill>
                  <a:schemeClr val="bg2"/>
                </a:solidFill>
              </a:rPr>
            </a:br>
            <a:endParaRPr lang="en-US" dirty="0">
              <a:solidFill>
                <a:schemeClr val="bg2"/>
              </a:solidFill>
            </a:endParaRPr>
          </a:p>
          <a:p>
            <a:pPr marL="342900" indent="-342900">
              <a:buAutoNum type="arabicPeriod"/>
            </a:pPr>
            <a:r>
              <a:rPr lang="en-US" dirty="0">
                <a:solidFill>
                  <a:schemeClr val="bg2"/>
                </a:solidFill>
              </a:rPr>
              <a:t>There are security solutions that subscribe to a list of known bad domains.  They are called DNS filters.  When you try to click on a website URL or do an internet search, a DNS filter will block a malicious website in most cases.</a:t>
            </a:r>
            <a:br>
              <a:rPr lang="en-US" dirty="0">
                <a:solidFill>
                  <a:schemeClr val="bg2"/>
                </a:solidFill>
              </a:rPr>
            </a:br>
            <a:endParaRPr lang="en-US" dirty="0">
              <a:solidFill>
                <a:schemeClr val="bg2"/>
              </a:solidFill>
            </a:endParaRPr>
          </a:p>
          <a:p>
            <a:pPr marL="342900" indent="-342900">
              <a:buAutoNum type="arabicPeriod"/>
            </a:pPr>
            <a:r>
              <a:rPr lang="en-US" dirty="0">
                <a:solidFill>
                  <a:schemeClr val="bg2"/>
                </a:solidFill>
              </a:rPr>
              <a:t>Check with your IT provider to see if they have something you can install on your home computer to serve this purpose.</a:t>
            </a:r>
          </a:p>
          <a:p>
            <a:pPr marL="342900" indent="-342900">
              <a:buAutoNum type="arabicPeriod"/>
            </a:pPr>
            <a:endParaRPr lang="en-US" dirty="0">
              <a:solidFill>
                <a:schemeClr val="bg2"/>
              </a:solidFill>
            </a:endParaRPr>
          </a:p>
        </p:txBody>
      </p:sp>
      <p:sp>
        <p:nvSpPr>
          <p:cNvPr id="8" name="Oval 7">
            <a:extLst>
              <a:ext uri="{FF2B5EF4-FFF2-40B4-BE49-F238E27FC236}">
                <a16:creationId xmlns:a16="http://schemas.microsoft.com/office/drawing/2014/main" id="{212B5AA4-DD78-4E38-B8B6-1D799D79DE7E}"/>
              </a:ext>
            </a:extLst>
          </p:cNvPr>
          <p:cNvSpPr/>
          <p:nvPr/>
        </p:nvSpPr>
        <p:spPr>
          <a:xfrm>
            <a:off x="3590961" y="3429000"/>
            <a:ext cx="2339076" cy="1447635"/>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pic>
        <p:nvPicPr>
          <p:cNvPr id="7" name="Picture 6">
            <a:extLst>
              <a:ext uri="{FF2B5EF4-FFF2-40B4-BE49-F238E27FC236}">
                <a16:creationId xmlns:a16="http://schemas.microsoft.com/office/drawing/2014/main" id="{A3C5DC04-B12B-49C9-BA72-E51755AB3C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9" name="Picture 8">
            <a:extLst>
              <a:ext uri="{FF2B5EF4-FFF2-40B4-BE49-F238E27FC236}">
                <a16:creationId xmlns:a16="http://schemas.microsoft.com/office/drawing/2014/main" id="{10A28B9B-34F6-469E-97FD-55D6FDD4B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52908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78994" y="354768"/>
            <a:ext cx="11834012" cy="83965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Update Your Soft Phones or Remote Software Tools</a:t>
            </a:r>
          </a:p>
        </p:txBody>
      </p:sp>
      <p:sp>
        <p:nvSpPr>
          <p:cNvPr id="4" name="TextBox 3">
            <a:extLst>
              <a:ext uri="{FF2B5EF4-FFF2-40B4-BE49-F238E27FC236}">
                <a16:creationId xmlns:a16="http://schemas.microsoft.com/office/drawing/2014/main" id="{685AD226-6BDC-4D67-ADFE-D2681E642320}"/>
              </a:ext>
            </a:extLst>
          </p:cNvPr>
          <p:cNvSpPr txBox="1"/>
          <p:nvPr/>
        </p:nvSpPr>
        <p:spPr>
          <a:xfrm>
            <a:off x="6261463" y="1690490"/>
            <a:ext cx="5529943" cy="3416320"/>
          </a:xfrm>
          <a:prstGeom prst="rect">
            <a:avLst/>
          </a:prstGeom>
          <a:noFill/>
        </p:spPr>
        <p:txBody>
          <a:bodyPr wrap="square" rtlCol="0">
            <a:spAutoFit/>
          </a:bodyPr>
          <a:lstStyle/>
          <a:p>
            <a:pPr marL="342900" indent="-342900">
              <a:buAutoNum type="arabicPeriod"/>
            </a:pPr>
            <a:r>
              <a:rPr lang="en-US" dirty="0">
                <a:solidFill>
                  <a:schemeClr val="bg2"/>
                </a:solidFill>
              </a:rPr>
              <a:t>If you have access to a Soft Phone or Teams based tools for remote work, check with your IT Team before you set it up, to make sure it has been secured properly.</a:t>
            </a:r>
            <a:br>
              <a:rPr lang="en-US" dirty="0">
                <a:solidFill>
                  <a:schemeClr val="bg2"/>
                </a:solidFill>
              </a:rPr>
            </a:br>
            <a:endParaRPr lang="en-US" dirty="0">
              <a:solidFill>
                <a:schemeClr val="bg2"/>
              </a:solidFill>
            </a:endParaRPr>
          </a:p>
          <a:p>
            <a:pPr marL="342900" indent="-342900">
              <a:buAutoNum type="arabicPeriod"/>
            </a:pPr>
            <a:r>
              <a:rPr lang="en-US" dirty="0">
                <a:solidFill>
                  <a:schemeClr val="bg2"/>
                </a:solidFill>
              </a:rPr>
              <a:t>Keep in mind that internet bandwidth might be affected – most VoIP and remote tools protect a portion of the internet bandwidth for the data packets used in voice and video calls.  Your internet browsing, upload and download speeds may be affected.  Or your call quality.</a:t>
            </a:r>
          </a:p>
          <a:p>
            <a:pPr marL="342900" indent="-342900">
              <a:buAutoNum type="arabicPeriod"/>
            </a:pPr>
            <a:endParaRPr lang="en-US" dirty="0">
              <a:solidFill>
                <a:schemeClr val="bg2"/>
              </a:solidFill>
            </a:endParaRPr>
          </a:p>
        </p:txBody>
      </p:sp>
      <p:pic>
        <p:nvPicPr>
          <p:cNvPr id="2054" name="Picture 6" descr="Image result for softphone">
            <a:extLst>
              <a:ext uri="{FF2B5EF4-FFF2-40B4-BE49-F238E27FC236}">
                <a16:creationId xmlns:a16="http://schemas.microsoft.com/office/drawing/2014/main" id="{72C13B98-6884-4529-B9B2-36D4E94E1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94" y="1842975"/>
            <a:ext cx="5866013" cy="34313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655DF3-7B2D-46D5-8C2C-DDDE2BC9C7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7" name="Picture 6">
            <a:extLst>
              <a:ext uri="{FF2B5EF4-FFF2-40B4-BE49-F238E27FC236}">
                <a16:creationId xmlns:a16="http://schemas.microsoft.com/office/drawing/2014/main" id="{D8639DEE-34F9-44CD-A14E-227BB2463E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141603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300001" y="326625"/>
            <a:ext cx="9591999" cy="98836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Uninstall Google Chrome Extensions</a:t>
            </a:r>
          </a:p>
        </p:txBody>
      </p:sp>
      <p:pic>
        <p:nvPicPr>
          <p:cNvPr id="2" name="Picture 1">
            <a:extLst>
              <a:ext uri="{FF2B5EF4-FFF2-40B4-BE49-F238E27FC236}">
                <a16:creationId xmlns:a16="http://schemas.microsoft.com/office/drawing/2014/main" id="{6B22251E-99DF-43AF-91B4-C559B71405BF}"/>
              </a:ext>
            </a:extLst>
          </p:cNvPr>
          <p:cNvPicPr>
            <a:picLocks noChangeAspect="1"/>
          </p:cNvPicPr>
          <p:nvPr/>
        </p:nvPicPr>
        <p:blipFill>
          <a:blip r:embed="rId3"/>
          <a:stretch>
            <a:fillRect/>
          </a:stretch>
        </p:blipFill>
        <p:spPr>
          <a:xfrm>
            <a:off x="447687" y="1379301"/>
            <a:ext cx="4272359" cy="3915747"/>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714173B0-8EE7-404F-BDC5-9C92C8CD4844}"/>
              </a:ext>
            </a:extLst>
          </p:cNvPr>
          <p:cNvPicPr>
            <a:picLocks noChangeAspect="1"/>
          </p:cNvPicPr>
          <p:nvPr/>
        </p:nvPicPr>
        <p:blipFill>
          <a:blip r:embed="rId4"/>
          <a:stretch>
            <a:fillRect/>
          </a:stretch>
        </p:blipFill>
        <p:spPr>
          <a:xfrm>
            <a:off x="1623072" y="2399159"/>
            <a:ext cx="4405601" cy="4053894"/>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7CB716E3-3F43-4B65-B4C5-DA0F6D66A910}"/>
              </a:ext>
            </a:extLst>
          </p:cNvPr>
          <p:cNvSpPr txBox="1"/>
          <p:nvPr/>
        </p:nvSpPr>
        <p:spPr>
          <a:xfrm>
            <a:off x="6444343" y="1829828"/>
            <a:ext cx="5181600" cy="2308324"/>
          </a:xfrm>
          <a:prstGeom prst="rect">
            <a:avLst/>
          </a:prstGeom>
          <a:noFill/>
        </p:spPr>
        <p:txBody>
          <a:bodyPr wrap="square" rtlCol="0">
            <a:spAutoFit/>
          </a:bodyPr>
          <a:lstStyle/>
          <a:p>
            <a:pPr marL="342900" indent="-342900">
              <a:buAutoNum type="arabicPeriod"/>
            </a:pPr>
            <a:r>
              <a:rPr lang="en-US" dirty="0">
                <a:solidFill>
                  <a:schemeClr val="bg2"/>
                </a:solidFill>
              </a:rPr>
              <a:t>We get it, if you use it, you might need it.  But if you’re not using an extension, it’s good to uninstall it.  Many of the extensions created years ago and posted in the Google Chrome Extension library, had been sold to malicious actors, or are no longer supported.</a:t>
            </a:r>
          </a:p>
          <a:p>
            <a:endParaRPr lang="en-US" dirty="0">
              <a:solidFill>
                <a:schemeClr val="bg2"/>
              </a:solidFill>
            </a:endParaRPr>
          </a:p>
          <a:p>
            <a:pPr marL="342900" indent="-342900">
              <a:buAutoNum type="arabicPeriod"/>
            </a:pPr>
            <a:endParaRPr lang="en-US" dirty="0">
              <a:solidFill>
                <a:schemeClr val="bg2"/>
              </a:solidFill>
            </a:endParaRPr>
          </a:p>
        </p:txBody>
      </p:sp>
      <p:pic>
        <p:nvPicPr>
          <p:cNvPr id="7" name="Picture 6">
            <a:extLst>
              <a:ext uri="{FF2B5EF4-FFF2-40B4-BE49-F238E27FC236}">
                <a16:creationId xmlns:a16="http://schemas.microsoft.com/office/drawing/2014/main" id="{B902DF17-CE1C-4459-A027-D98D6BCEF7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8" name="Picture 7">
            <a:extLst>
              <a:ext uri="{FF2B5EF4-FFF2-40B4-BE49-F238E27FC236}">
                <a16:creationId xmlns:a16="http://schemas.microsoft.com/office/drawing/2014/main" id="{D32E07F4-EE87-4870-8520-1D4CE6F8B3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172552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967410" y="221296"/>
            <a:ext cx="10257182" cy="98836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Use Google Chrome or Firefox to Browse</a:t>
            </a:r>
          </a:p>
        </p:txBody>
      </p:sp>
      <p:sp>
        <p:nvSpPr>
          <p:cNvPr id="5" name="TextBox 4">
            <a:extLst>
              <a:ext uri="{FF2B5EF4-FFF2-40B4-BE49-F238E27FC236}">
                <a16:creationId xmlns:a16="http://schemas.microsoft.com/office/drawing/2014/main" id="{7CB716E3-3F43-4B65-B4C5-DA0F6D66A910}"/>
              </a:ext>
            </a:extLst>
          </p:cNvPr>
          <p:cNvSpPr txBox="1"/>
          <p:nvPr/>
        </p:nvSpPr>
        <p:spPr>
          <a:xfrm>
            <a:off x="6764541" y="1657903"/>
            <a:ext cx="5181600" cy="4801314"/>
          </a:xfrm>
          <a:prstGeom prst="rect">
            <a:avLst/>
          </a:prstGeom>
          <a:noFill/>
        </p:spPr>
        <p:txBody>
          <a:bodyPr wrap="square" rtlCol="0">
            <a:spAutoFit/>
          </a:bodyPr>
          <a:lstStyle/>
          <a:p>
            <a:pPr marL="342900" indent="-342900">
              <a:buAutoNum type="arabicPeriod"/>
            </a:pPr>
            <a:r>
              <a:rPr lang="en-US" dirty="0">
                <a:solidFill>
                  <a:schemeClr val="bg2"/>
                </a:solidFill>
              </a:rPr>
              <a:t>Default browsers (whether it’s Internet Explorer for the PC, or Safari for the Mac) are not as secure as Google Chrome or Firefox.</a:t>
            </a:r>
          </a:p>
          <a:p>
            <a:pPr marL="342900" indent="-342900">
              <a:buAutoNum type="arabicPeriod"/>
            </a:pPr>
            <a:endParaRPr lang="en-US" dirty="0">
              <a:solidFill>
                <a:schemeClr val="bg2"/>
              </a:solidFill>
            </a:endParaRPr>
          </a:p>
          <a:p>
            <a:pPr marL="342900" indent="-342900">
              <a:buAutoNum type="arabicPeriod"/>
            </a:pPr>
            <a:r>
              <a:rPr lang="en-US" dirty="0">
                <a:solidFill>
                  <a:schemeClr val="bg2"/>
                </a:solidFill>
              </a:rPr>
              <a:t>After you install an alternate browser, change the default browser selection:</a:t>
            </a:r>
          </a:p>
          <a:p>
            <a:pPr marL="342900" indent="-342900">
              <a:buAutoNum type="arabicPeriod"/>
            </a:pPr>
            <a:endParaRPr lang="en-US" dirty="0">
              <a:solidFill>
                <a:schemeClr val="bg2"/>
              </a:solidFill>
            </a:endParaRPr>
          </a:p>
          <a:p>
            <a:pPr marL="800100" lvl="1" indent="-342900">
              <a:buAutoNum type="arabicPeriod"/>
            </a:pPr>
            <a:r>
              <a:rPr lang="en-US" dirty="0">
                <a:solidFill>
                  <a:schemeClr val="bg2"/>
                </a:solidFill>
              </a:rPr>
              <a:t>PC – click the Win key and type “Default” then select “Default Apps” from the top of the Start Menu. Scroll down to Web Browser and Select Chrome or Firefox.</a:t>
            </a:r>
          </a:p>
          <a:p>
            <a:pPr marL="800100" lvl="1" indent="-342900">
              <a:buAutoNum type="arabicPeriod"/>
            </a:pPr>
            <a:endParaRPr lang="en-US" dirty="0">
              <a:solidFill>
                <a:schemeClr val="bg2"/>
              </a:solidFill>
            </a:endParaRPr>
          </a:p>
          <a:p>
            <a:pPr marL="800100" lvl="1" indent="-342900">
              <a:buAutoNum type="arabicPeriod"/>
            </a:pPr>
            <a:r>
              <a:rPr lang="en-US" dirty="0">
                <a:solidFill>
                  <a:schemeClr val="bg2"/>
                </a:solidFill>
              </a:rPr>
              <a:t>Mac – In Preferences, go to the General tab and Use the Drop Down menu to select Chrome or Firefox.</a:t>
            </a:r>
          </a:p>
          <a:p>
            <a:endParaRPr lang="en-US" dirty="0">
              <a:solidFill>
                <a:schemeClr val="bg2"/>
              </a:solidFill>
            </a:endParaRPr>
          </a:p>
          <a:p>
            <a:pPr marL="342900" indent="-342900">
              <a:buAutoNum type="arabicPeriod"/>
            </a:pPr>
            <a:endParaRPr lang="en-US" dirty="0">
              <a:solidFill>
                <a:schemeClr val="bg2"/>
              </a:solidFill>
            </a:endParaRPr>
          </a:p>
        </p:txBody>
      </p:sp>
      <p:pic>
        <p:nvPicPr>
          <p:cNvPr id="4" name="Picture 3">
            <a:extLst>
              <a:ext uri="{FF2B5EF4-FFF2-40B4-BE49-F238E27FC236}">
                <a16:creationId xmlns:a16="http://schemas.microsoft.com/office/drawing/2014/main" id="{113ADE21-F91C-4594-AD6C-E83522407915}"/>
              </a:ext>
            </a:extLst>
          </p:cNvPr>
          <p:cNvPicPr>
            <a:picLocks noChangeAspect="1"/>
          </p:cNvPicPr>
          <p:nvPr/>
        </p:nvPicPr>
        <p:blipFill>
          <a:blip r:embed="rId3"/>
          <a:stretch>
            <a:fillRect/>
          </a:stretch>
        </p:blipFill>
        <p:spPr>
          <a:xfrm>
            <a:off x="245859" y="1105222"/>
            <a:ext cx="3280733" cy="4140926"/>
          </a:xfrm>
          <a:prstGeom prst="rect">
            <a:avLst/>
          </a:prstGeom>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EE87A63C-D0E3-4E0A-A47F-36955567C6D4}"/>
              </a:ext>
            </a:extLst>
          </p:cNvPr>
          <p:cNvSpPr/>
          <p:nvPr/>
        </p:nvSpPr>
        <p:spPr>
          <a:xfrm>
            <a:off x="1706879" y="4693920"/>
            <a:ext cx="1254035" cy="552228"/>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E931B08-759C-4393-B036-E849801B07AE}"/>
              </a:ext>
            </a:extLst>
          </p:cNvPr>
          <p:cNvPicPr>
            <a:picLocks noChangeAspect="1"/>
          </p:cNvPicPr>
          <p:nvPr/>
        </p:nvPicPr>
        <p:blipFill rotWithShape="1">
          <a:blip r:embed="rId4"/>
          <a:srcRect l="36269" t="5718" r="54571" b="24583"/>
          <a:stretch/>
        </p:blipFill>
        <p:spPr>
          <a:xfrm>
            <a:off x="2671510" y="1410032"/>
            <a:ext cx="1839529" cy="3083521"/>
          </a:xfrm>
          <a:prstGeom prst="rect">
            <a:avLst/>
          </a:prstGeom>
          <a:effectLst>
            <a:outerShdw blurRad="50800" dist="38100" dir="2700000" algn="tl" rotWithShape="0">
              <a:prstClr val="black">
                <a:alpha val="40000"/>
              </a:prstClr>
            </a:outerShdw>
          </a:effectLst>
        </p:spPr>
      </p:pic>
      <p:cxnSp>
        <p:nvCxnSpPr>
          <p:cNvPr id="10" name="Straight Arrow Connector 9">
            <a:extLst>
              <a:ext uri="{FF2B5EF4-FFF2-40B4-BE49-F238E27FC236}">
                <a16:creationId xmlns:a16="http://schemas.microsoft.com/office/drawing/2014/main" id="{15C3F06B-386C-4481-8763-7DB8AB7F8BC3}"/>
              </a:ext>
            </a:extLst>
          </p:cNvPr>
          <p:cNvCxnSpPr>
            <a:cxnSpLocks/>
          </p:cNvCxnSpPr>
          <p:nvPr/>
        </p:nvCxnSpPr>
        <p:spPr>
          <a:xfrm flipV="1">
            <a:off x="2333896" y="3283131"/>
            <a:ext cx="992778" cy="134982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3074" name="Picture 2" descr="Image result for change default browser on mac">
            <a:extLst>
              <a:ext uri="{FF2B5EF4-FFF2-40B4-BE49-F238E27FC236}">
                <a16:creationId xmlns:a16="http://schemas.microsoft.com/office/drawing/2014/main" id="{F8ADA1A1-381E-42C4-BD5A-D559CB7E52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4288" y="3843429"/>
            <a:ext cx="3267199" cy="27823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ACA63DE-77A2-40B0-AB86-8D1FAC733C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11" name="Picture 10">
            <a:extLst>
              <a:ext uri="{FF2B5EF4-FFF2-40B4-BE49-F238E27FC236}">
                <a16:creationId xmlns:a16="http://schemas.microsoft.com/office/drawing/2014/main" id="{827DC4D6-5FA4-4D9A-9232-AAF8CD3902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370156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300001" y="221296"/>
            <a:ext cx="9591999" cy="988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Think Twice</a:t>
            </a:r>
          </a:p>
        </p:txBody>
      </p:sp>
      <p:sp>
        <p:nvSpPr>
          <p:cNvPr id="5" name="TextBox 4">
            <a:extLst>
              <a:ext uri="{FF2B5EF4-FFF2-40B4-BE49-F238E27FC236}">
                <a16:creationId xmlns:a16="http://schemas.microsoft.com/office/drawing/2014/main" id="{7CB716E3-3F43-4B65-B4C5-DA0F6D66A910}"/>
              </a:ext>
            </a:extLst>
          </p:cNvPr>
          <p:cNvSpPr txBox="1"/>
          <p:nvPr/>
        </p:nvSpPr>
        <p:spPr>
          <a:xfrm>
            <a:off x="6195015" y="1222271"/>
            <a:ext cx="5181600" cy="4770537"/>
          </a:xfrm>
          <a:prstGeom prst="rect">
            <a:avLst/>
          </a:prstGeom>
          <a:noFill/>
        </p:spPr>
        <p:txBody>
          <a:bodyPr wrap="square" rtlCol="0">
            <a:spAutoFit/>
          </a:bodyPr>
          <a:lstStyle/>
          <a:p>
            <a:pPr marL="342900" indent="-342900">
              <a:buAutoNum type="arabicPeriod"/>
            </a:pPr>
            <a:r>
              <a:rPr lang="en-US" sz="1600" dirty="0">
                <a:solidFill>
                  <a:schemeClr val="bg2"/>
                </a:solidFill>
              </a:rPr>
              <a:t>You’re in an unfamiliar environment for working on company data.  Don’t take anything for granted.</a:t>
            </a:r>
          </a:p>
          <a:p>
            <a:pPr marL="342900" indent="-342900">
              <a:buAutoNum type="arabicPeriod"/>
            </a:pPr>
            <a:endParaRPr lang="en-US" sz="1600" dirty="0">
              <a:solidFill>
                <a:schemeClr val="bg2"/>
              </a:solidFill>
            </a:endParaRPr>
          </a:p>
          <a:p>
            <a:pPr marL="342900" indent="-342900">
              <a:buAutoNum type="arabicPeriod"/>
            </a:pPr>
            <a:r>
              <a:rPr lang="en-US" sz="1600" dirty="0">
                <a:solidFill>
                  <a:schemeClr val="bg2"/>
                </a:solidFill>
              </a:rPr>
              <a:t>You might be tempted to mix in personal “computing” that you wouldn’t normally do during work.  Is that music application, video link that your spouse emailed to you, etc. really important to open now?</a:t>
            </a:r>
          </a:p>
          <a:p>
            <a:pPr marL="342900" indent="-342900">
              <a:buAutoNum type="arabicPeriod"/>
            </a:pPr>
            <a:endParaRPr lang="en-US" sz="1600" dirty="0">
              <a:solidFill>
                <a:schemeClr val="bg2"/>
              </a:solidFill>
            </a:endParaRPr>
          </a:p>
          <a:p>
            <a:pPr marL="342900" indent="-342900">
              <a:buAutoNum type="arabicPeriod"/>
            </a:pPr>
            <a:r>
              <a:rPr lang="en-US" sz="1600" dirty="0">
                <a:solidFill>
                  <a:schemeClr val="bg2"/>
                </a:solidFill>
              </a:rPr>
              <a:t>Scouring the news for what’s happening world-wide and right in your own neighborhood might be important.  But be careful what you click on!  Take the time to do a safe web search.</a:t>
            </a:r>
          </a:p>
          <a:p>
            <a:pPr marL="342900" indent="-342900">
              <a:buAutoNum type="arabicPeriod"/>
            </a:pPr>
            <a:endParaRPr lang="en-US" sz="1600" dirty="0">
              <a:solidFill>
                <a:schemeClr val="bg2"/>
              </a:solidFill>
            </a:endParaRPr>
          </a:p>
          <a:p>
            <a:pPr marL="342900" indent="-342900">
              <a:buAutoNum type="arabicPeriod"/>
            </a:pPr>
            <a:r>
              <a:rPr lang="en-US" sz="1600" dirty="0">
                <a:solidFill>
                  <a:schemeClr val="bg2"/>
                </a:solidFill>
              </a:rPr>
              <a:t>Hackers know most people are not working behind their office firewall.  They are actively seeking to exploit users and steal the company assets.</a:t>
            </a:r>
          </a:p>
          <a:p>
            <a:endParaRPr lang="en-US" sz="1600" dirty="0">
              <a:solidFill>
                <a:schemeClr val="bg2"/>
              </a:solidFill>
            </a:endParaRPr>
          </a:p>
          <a:p>
            <a:pPr marL="342900" indent="-342900">
              <a:buAutoNum type="arabicPeriod"/>
            </a:pPr>
            <a:endParaRPr lang="en-US" sz="1600" dirty="0">
              <a:solidFill>
                <a:schemeClr val="bg2"/>
              </a:solidFill>
            </a:endParaRPr>
          </a:p>
        </p:txBody>
      </p:sp>
      <p:pic>
        <p:nvPicPr>
          <p:cNvPr id="2" name="Picture 1">
            <a:extLst>
              <a:ext uri="{FF2B5EF4-FFF2-40B4-BE49-F238E27FC236}">
                <a16:creationId xmlns:a16="http://schemas.microsoft.com/office/drawing/2014/main" id="{A230B707-9FDD-4E02-83C0-9B571215013B}"/>
              </a:ext>
            </a:extLst>
          </p:cNvPr>
          <p:cNvPicPr>
            <a:picLocks noChangeAspect="1"/>
          </p:cNvPicPr>
          <p:nvPr/>
        </p:nvPicPr>
        <p:blipFill>
          <a:blip r:embed="rId3"/>
          <a:stretch>
            <a:fillRect/>
          </a:stretch>
        </p:blipFill>
        <p:spPr>
          <a:xfrm>
            <a:off x="524234" y="1351128"/>
            <a:ext cx="4877917" cy="4512822"/>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9C4400E-F80B-4403-8943-25281BA9F9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8" name="Picture 7">
            <a:extLst>
              <a:ext uri="{FF2B5EF4-FFF2-40B4-BE49-F238E27FC236}">
                <a16:creationId xmlns:a16="http://schemas.microsoft.com/office/drawing/2014/main" id="{12886B11-E4E1-421C-905A-AC6DE65074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72038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300001" y="221296"/>
            <a:ext cx="9591999" cy="988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Don’t Be Click Happy</a:t>
            </a:r>
          </a:p>
        </p:txBody>
      </p:sp>
      <p:sp>
        <p:nvSpPr>
          <p:cNvPr id="5" name="TextBox 4">
            <a:extLst>
              <a:ext uri="{FF2B5EF4-FFF2-40B4-BE49-F238E27FC236}">
                <a16:creationId xmlns:a16="http://schemas.microsoft.com/office/drawing/2014/main" id="{7CB716E3-3F43-4B65-B4C5-DA0F6D66A910}"/>
              </a:ext>
            </a:extLst>
          </p:cNvPr>
          <p:cNvSpPr txBox="1"/>
          <p:nvPr/>
        </p:nvSpPr>
        <p:spPr>
          <a:xfrm>
            <a:off x="5916888" y="1443841"/>
            <a:ext cx="5970311" cy="4524315"/>
          </a:xfrm>
          <a:prstGeom prst="rect">
            <a:avLst/>
          </a:prstGeom>
          <a:noFill/>
        </p:spPr>
        <p:txBody>
          <a:bodyPr wrap="square" rtlCol="0">
            <a:spAutoFit/>
          </a:bodyPr>
          <a:lstStyle/>
          <a:p>
            <a:pPr lvl="1"/>
            <a:r>
              <a:rPr lang="en-US" sz="1600" b="1" dirty="0">
                <a:solidFill>
                  <a:schemeClr val="bg2"/>
                </a:solidFill>
              </a:rPr>
              <a:t>Think About What You Might Not Have on Your Home Computer, That is Probably on Your Office Network:</a:t>
            </a:r>
            <a:br>
              <a:rPr lang="en-US" sz="1600" dirty="0">
                <a:solidFill>
                  <a:schemeClr val="bg2"/>
                </a:solidFill>
              </a:rPr>
            </a:br>
            <a:endParaRPr lang="en-US" sz="1600" dirty="0">
              <a:solidFill>
                <a:schemeClr val="bg2"/>
              </a:solidFill>
            </a:endParaRPr>
          </a:p>
          <a:p>
            <a:pPr marL="742950" lvl="1" indent="-285750">
              <a:buFont typeface="Wingdings" panose="05000000000000000000" pitchFamily="2" charset="2"/>
              <a:buChar char="q"/>
            </a:pPr>
            <a:r>
              <a:rPr lang="en-US" sz="1600" dirty="0">
                <a:solidFill>
                  <a:schemeClr val="bg2"/>
                </a:solidFill>
                <a:cs typeface="Trade Gothic LT Std"/>
              </a:rPr>
              <a:t>Office 365 Advanced Threat Protection which Serves as a Primary Filter for Infected or Malicious E-mails</a:t>
            </a:r>
          </a:p>
          <a:p>
            <a:pPr marL="742950" lvl="1" indent="-285750">
              <a:buFont typeface="Wingdings" panose="05000000000000000000" pitchFamily="2" charset="2"/>
              <a:buChar char="q"/>
            </a:pPr>
            <a:endParaRPr lang="en-US" sz="1600" dirty="0">
              <a:solidFill>
                <a:schemeClr val="bg2"/>
              </a:solidFill>
              <a:cs typeface="Trade Gothic LT Std"/>
            </a:endParaRPr>
          </a:p>
          <a:p>
            <a:pPr marL="800100" lvl="1" indent="-342900">
              <a:buFont typeface="Wingdings" panose="05000000000000000000" pitchFamily="2" charset="2"/>
              <a:buChar char="q"/>
            </a:pPr>
            <a:r>
              <a:rPr lang="en-US" sz="1600" dirty="0">
                <a:solidFill>
                  <a:schemeClr val="bg2"/>
                </a:solidFill>
                <a:cs typeface="Trade Gothic LT Std"/>
              </a:rPr>
              <a:t>E-mail Filters Via (Vendor) for Infected Attachments and Known Malicious Links</a:t>
            </a:r>
          </a:p>
          <a:p>
            <a:pPr marL="800100" lvl="1" indent="-342900">
              <a:buFont typeface="Wingdings" panose="05000000000000000000" pitchFamily="2" charset="2"/>
              <a:buChar char="q"/>
            </a:pPr>
            <a:endParaRPr lang="en-US" sz="1600" dirty="0">
              <a:solidFill>
                <a:schemeClr val="bg2"/>
              </a:solidFill>
              <a:cs typeface="Trade Gothic LT Std"/>
            </a:endParaRPr>
          </a:p>
          <a:p>
            <a:pPr marL="800100" lvl="1" indent="-342900">
              <a:buFont typeface="Wingdings" panose="05000000000000000000" pitchFamily="2" charset="2"/>
              <a:buChar char="q"/>
            </a:pPr>
            <a:r>
              <a:rPr lang="en-US" sz="1600" dirty="0">
                <a:solidFill>
                  <a:schemeClr val="bg2"/>
                </a:solidFill>
                <a:cs typeface="Trade Gothic LT Std"/>
              </a:rPr>
              <a:t>DNS Filtering for All Requests Sent From Your Computer to the Internet, Blocking Known Malicious Websites and IP Addresses</a:t>
            </a:r>
          </a:p>
          <a:p>
            <a:pPr marL="800100" lvl="1" indent="-342900">
              <a:buFont typeface="Wingdings" panose="05000000000000000000" pitchFamily="2" charset="2"/>
              <a:buChar char="q"/>
            </a:pPr>
            <a:endParaRPr lang="en-US" sz="1600" dirty="0">
              <a:solidFill>
                <a:schemeClr val="bg2"/>
              </a:solidFill>
              <a:cs typeface="Trade Gothic LT Std"/>
            </a:endParaRPr>
          </a:p>
          <a:p>
            <a:pPr marL="800100" lvl="1" indent="-342900">
              <a:buFont typeface="Wingdings" panose="05000000000000000000" pitchFamily="2" charset="2"/>
              <a:buChar char="q"/>
            </a:pPr>
            <a:r>
              <a:rPr lang="en-US" sz="1600" dirty="0">
                <a:solidFill>
                  <a:schemeClr val="bg2"/>
                </a:solidFill>
                <a:cs typeface="Trade Gothic LT Std"/>
              </a:rPr>
              <a:t>Advanced Endpoint Protection Which Stops 99.9% of Ransomware Activity, as a Final Layer of Defense</a:t>
            </a:r>
            <a:endParaRPr lang="en-US" sz="1600" dirty="0">
              <a:solidFill>
                <a:schemeClr val="bg2"/>
              </a:solidFill>
            </a:endParaRPr>
          </a:p>
          <a:p>
            <a:pPr marL="342900" indent="-342900">
              <a:buAutoNum type="arabicPeriod"/>
            </a:pPr>
            <a:endParaRPr lang="en-US" sz="1600" dirty="0">
              <a:solidFill>
                <a:schemeClr val="bg2"/>
              </a:solidFill>
            </a:endParaRPr>
          </a:p>
          <a:p>
            <a:endParaRPr lang="en-US" sz="1600" dirty="0">
              <a:solidFill>
                <a:schemeClr val="bg2"/>
              </a:solidFill>
            </a:endParaRPr>
          </a:p>
          <a:p>
            <a:pPr marL="342900" indent="-342900">
              <a:buAutoNum type="arabicPeriod"/>
            </a:pPr>
            <a:endParaRPr lang="en-US" sz="1600" dirty="0">
              <a:solidFill>
                <a:schemeClr val="bg2"/>
              </a:solidFill>
            </a:endParaRPr>
          </a:p>
        </p:txBody>
      </p:sp>
      <p:pic>
        <p:nvPicPr>
          <p:cNvPr id="3" name="Picture 2">
            <a:extLst>
              <a:ext uri="{FF2B5EF4-FFF2-40B4-BE49-F238E27FC236}">
                <a16:creationId xmlns:a16="http://schemas.microsoft.com/office/drawing/2014/main" id="{B3B8754B-412B-4A6F-8EC7-9A3A2A3104A9}"/>
              </a:ext>
            </a:extLst>
          </p:cNvPr>
          <p:cNvPicPr>
            <a:picLocks noChangeAspect="1"/>
          </p:cNvPicPr>
          <p:nvPr/>
        </p:nvPicPr>
        <p:blipFill>
          <a:blip r:embed="rId3"/>
          <a:stretch>
            <a:fillRect/>
          </a:stretch>
        </p:blipFill>
        <p:spPr>
          <a:xfrm>
            <a:off x="992777" y="1443841"/>
            <a:ext cx="4658500" cy="4117980"/>
          </a:xfrm>
          <a:prstGeom prst="rect">
            <a:avLst/>
          </a:prstGeom>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EC641892-C059-487B-B0D2-45F1207ADED6}"/>
              </a:ext>
            </a:extLst>
          </p:cNvPr>
          <p:cNvSpPr/>
          <p:nvPr/>
        </p:nvSpPr>
        <p:spPr>
          <a:xfrm>
            <a:off x="463391" y="3063240"/>
            <a:ext cx="5399901" cy="339634"/>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7CBE750-2A68-475C-AD5F-88F855DF9410}"/>
              </a:ext>
            </a:extLst>
          </p:cNvPr>
          <p:cNvSpPr/>
          <p:nvPr/>
        </p:nvSpPr>
        <p:spPr>
          <a:xfrm>
            <a:off x="1506583" y="2673531"/>
            <a:ext cx="801188" cy="130629"/>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1873769-FC2B-405F-91AF-E942256672D9}"/>
              </a:ext>
            </a:extLst>
          </p:cNvPr>
          <p:cNvSpPr/>
          <p:nvPr/>
        </p:nvSpPr>
        <p:spPr>
          <a:xfrm>
            <a:off x="1258389" y="5366261"/>
            <a:ext cx="801188" cy="130629"/>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B23DF63-E534-4184-BD97-4DD010BBAB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11" name="Picture 10">
            <a:extLst>
              <a:ext uri="{FF2B5EF4-FFF2-40B4-BE49-F238E27FC236}">
                <a16:creationId xmlns:a16="http://schemas.microsoft.com/office/drawing/2014/main" id="{44670153-0F17-4DAC-ACC6-6BC54CF5E2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46547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672B5-F09C-D444-A42C-0CC0056559E9}"/>
              </a:ext>
            </a:extLst>
          </p:cNvPr>
          <p:cNvPicPr>
            <a:picLocks noChangeAspect="1"/>
          </p:cNvPicPr>
          <p:nvPr/>
        </p:nvPicPr>
        <p:blipFill>
          <a:blip r:embed="rId3">
            <a:alphaModFix amt="9000"/>
            <a:extLst>
              <a:ext uri="{28A0092B-C50C-407E-A947-70E740481C1C}">
                <a14:useLocalDpi xmlns:a14="http://schemas.microsoft.com/office/drawing/2010/main" val="0"/>
              </a:ext>
            </a:extLst>
          </a:blip>
          <a:stretch>
            <a:fillRect/>
          </a:stretch>
        </p:blipFill>
        <p:spPr>
          <a:xfrm>
            <a:off x="6559825" y="996536"/>
            <a:ext cx="5496339" cy="5496339"/>
          </a:xfrm>
          <a:prstGeom prst="rect">
            <a:avLst/>
          </a:prstGeom>
        </p:spPr>
      </p:pic>
      <p:sp>
        <p:nvSpPr>
          <p:cNvPr id="2" name="Title 1"/>
          <p:cNvSpPr>
            <a:spLocks noGrp="1"/>
          </p:cNvSpPr>
          <p:nvPr>
            <p:ph type="title"/>
          </p:nvPr>
        </p:nvSpPr>
        <p:spPr/>
        <p:txBody>
          <a:bodyPr/>
          <a:lstStyle/>
          <a:p>
            <a:r>
              <a:rPr lang="en-US" dirty="0"/>
              <a:t>Why We’re Here</a:t>
            </a:r>
          </a:p>
        </p:txBody>
      </p:sp>
      <p:sp>
        <p:nvSpPr>
          <p:cNvPr id="5" name="Content Placeholder 4"/>
          <p:cNvSpPr>
            <a:spLocks noGrp="1"/>
          </p:cNvSpPr>
          <p:nvPr>
            <p:ph sz="half" idx="4294967295"/>
          </p:nvPr>
        </p:nvSpPr>
        <p:spPr>
          <a:xfrm>
            <a:off x="1178806" y="1831975"/>
            <a:ext cx="9817048" cy="4351338"/>
          </a:xfrm>
        </p:spPr>
        <p:txBody>
          <a:bodyPr>
            <a:normAutofit/>
          </a:bodyPr>
          <a:lstStyle/>
          <a:p>
            <a:r>
              <a:rPr lang="en-US" dirty="0"/>
              <a:t>Remote Workers Normally Make Up Only </a:t>
            </a:r>
            <a:r>
              <a:rPr lang="en-US" b="1" dirty="0">
                <a:solidFill>
                  <a:schemeClr val="accent3"/>
                </a:solidFill>
              </a:rPr>
              <a:t>3.2% </a:t>
            </a:r>
            <a:r>
              <a:rPr lang="en-US" dirty="0"/>
              <a:t>of Our Entire Workforce.</a:t>
            </a:r>
            <a:r>
              <a:rPr lang="en-US" b="1" dirty="0">
                <a:solidFill>
                  <a:schemeClr val="accent3"/>
                </a:solidFill>
              </a:rPr>
              <a:t>  44% </a:t>
            </a:r>
            <a:r>
              <a:rPr lang="en-US" dirty="0"/>
              <a:t>of Companies Don’t Allow Remote Work at All</a:t>
            </a:r>
          </a:p>
          <a:p>
            <a:r>
              <a:rPr lang="en-US" dirty="0"/>
              <a:t>Natural Disasters, Sick Dependents, State of Emergencies Happen.  But Today’s COVID-19 Scenario is Unprecedented.</a:t>
            </a:r>
          </a:p>
          <a:p>
            <a:r>
              <a:rPr lang="en-US" dirty="0"/>
              <a:t>Your IT Provider Wants Your Cybersecurity Culture to Transcend the Office Walls:</a:t>
            </a:r>
          </a:p>
          <a:p>
            <a:pPr lvl="1"/>
            <a:r>
              <a:rPr lang="en-US" dirty="0"/>
              <a:t>Protect Your Family</a:t>
            </a:r>
          </a:p>
          <a:p>
            <a:pPr lvl="1"/>
            <a:r>
              <a:rPr lang="en-US" dirty="0"/>
              <a:t>Protect Your Data</a:t>
            </a:r>
          </a:p>
          <a:p>
            <a:endParaRPr lang="en-US" dirty="0"/>
          </a:p>
        </p:txBody>
      </p:sp>
      <p:pic>
        <p:nvPicPr>
          <p:cNvPr id="7" name="Picture 6" descr="Text&#10;&#10;Description automatically generated">
            <a:extLst>
              <a:ext uri="{FF2B5EF4-FFF2-40B4-BE49-F238E27FC236}">
                <a16:creationId xmlns:a16="http://schemas.microsoft.com/office/drawing/2014/main" id="{0BAAEE35-CC64-4C4F-9649-FBC878A80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163" y="5917401"/>
            <a:ext cx="2558478" cy="803362"/>
          </a:xfrm>
          <a:prstGeom prst="rect">
            <a:avLst/>
          </a:prstGeom>
        </p:spPr>
      </p:pic>
      <p:pic>
        <p:nvPicPr>
          <p:cNvPr id="8" name="Picture 7">
            <a:extLst>
              <a:ext uri="{FF2B5EF4-FFF2-40B4-BE49-F238E27FC236}">
                <a16:creationId xmlns:a16="http://schemas.microsoft.com/office/drawing/2014/main" id="{C36CAD5C-2A8A-45D5-9DB7-92CA22C4A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013" y="6337627"/>
            <a:ext cx="1509286" cy="261610"/>
          </a:xfrm>
          <a:prstGeom prst="rect">
            <a:avLst/>
          </a:prstGeom>
        </p:spPr>
      </p:pic>
    </p:spTree>
    <p:extLst>
      <p:ext uri="{BB962C8B-B14F-4D97-AF65-F5344CB8AC3E}">
        <p14:creationId xmlns:p14="http://schemas.microsoft.com/office/powerpoint/2010/main" val="139368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CDDD88-E5B7-7842-B0AA-0FEA4478689F}"/>
              </a:ext>
            </a:extLst>
          </p:cNvPr>
          <p:cNvSpPr txBox="1">
            <a:spLocks/>
          </p:cNvSpPr>
          <p:nvPr/>
        </p:nvSpPr>
        <p:spPr>
          <a:xfrm>
            <a:off x="1300001" y="221296"/>
            <a:ext cx="9591999" cy="988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See Something? Say Something</a:t>
            </a:r>
          </a:p>
        </p:txBody>
      </p:sp>
      <p:sp>
        <p:nvSpPr>
          <p:cNvPr id="5" name="TextBox 4">
            <a:extLst>
              <a:ext uri="{FF2B5EF4-FFF2-40B4-BE49-F238E27FC236}">
                <a16:creationId xmlns:a16="http://schemas.microsoft.com/office/drawing/2014/main" id="{7CB716E3-3F43-4B65-B4C5-DA0F6D66A910}"/>
              </a:ext>
            </a:extLst>
          </p:cNvPr>
          <p:cNvSpPr txBox="1"/>
          <p:nvPr/>
        </p:nvSpPr>
        <p:spPr>
          <a:xfrm>
            <a:off x="6157548" y="1443841"/>
            <a:ext cx="5699758" cy="4524315"/>
          </a:xfrm>
          <a:prstGeom prst="rect">
            <a:avLst/>
          </a:prstGeom>
          <a:noFill/>
        </p:spPr>
        <p:txBody>
          <a:bodyPr wrap="square" rtlCol="0">
            <a:spAutoFit/>
          </a:bodyPr>
          <a:lstStyle/>
          <a:p>
            <a:pPr marL="800100" lvl="1" indent="-342900">
              <a:buAutoNum type="arabicPeriod"/>
            </a:pPr>
            <a:r>
              <a:rPr lang="en-US" dirty="0">
                <a:solidFill>
                  <a:schemeClr val="bg2"/>
                </a:solidFill>
              </a:rPr>
              <a:t>If you receive a suspicious email, report it to your IT provider.  Others may receive the same email and should know not to action on it.</a:t>
            </a:r>
          </a:p>
          <a:p>
            <a:pPr marL="800100" lvl="1" indent="-342900">
              <a:buAutoNum type="arabicPeriod"/>
            </a:pPr>
            <a:endParaRPr lang="en-US" dirty="0">
              <a:solidFill>
                <a:schemeClr val="bg2"/>
              </a:solidFill>
            </a:endParaRPr>
          </a:p>
          <a:p>
            <a:pPr marL="800100" lvl="1" indent="-342900">
              <a:buAutoNum type="arabicPeriod"/>
            </a:pPr>
            <a:r>
              <a:rPr lang="en-US" dirty="0">
                <a:solidFill>
                  <a:schemeClr val="bg2"/>
                </a:solidFill>
              </a:rPr>
              <a:t>Using the Outlook application at the office, you might have a “Report Message” button that is not available when working on the webpage or a mobile device.  Know who to forward the email to, so it can still be reported.</a:t>
            </a:r>
          </a:p>
          <a:p>
            <a:pPr marL="800100" lvl="1" indent="-342900">
              <a:buAutoNum type="arabicPeriod"/>
            </a:pPr>
            <a:endParaRPr lang="en-US" dirty="0">
              <a:solidFill>
                <a:schemeClr val="bg2"/>
              </a:solidFill>
            </a:endParaRPr>
          </a:p>
          <a:p>
            <a:pPr marL="800100" lvl="1" indent="-342900">
              <a:buAutoNum type="arabicPeriod"/>
            </a:pPr>
            <a:r>
              <a:rPr lang="en-US" dirty="0">
                <a:solidFill>
                  <a:schemeClr val="bg2"/>
                </a:solidFill>
              </a:rPr>
              <a:t>Notice a big slow down in your system?  It might just be the internet, or an update installing – or it might be something more nefarious.  It’s okay to ask to get it checked out by IT.</a:t>
            </a:r>
          </a:p>
          <a:p>
            <a:endParaRPr lang="en-US" dirty="0">
              <a:solidFill>
                <a:schemeClr val="bg2"/>
              </a:solidFill>
            </a:endParaRPr>
          </a:p>
          <a:p>
            <a:pPr marL="342900" indent="-342900">
              <a:buAutoNum type="arabicPeriod"/>
            </a:pPr>
            <a:endParaRPr lang="en-US" dirty="0">
              <a:solidFill>
                <a:schemeClr val="bg2"/>
              </a:solidFill>
            </a:endParaRPr>
          </a:p>
        </p:txBody>
      </p:sp>
      <p:pic>
        <p:nvPicPr>
          <p:cNvPr id="3" name="Picture 2">
            <a:extLst>
              <a:ext uri="{FF2B5EF4-FFF2-40B4-BE49-F238E27FC236}">
                <a16:creationId xmlns:a16="http://schemas.microsoft.com/office/drawing/2014/main" id="{B3B8754B-412B-4A6F-8EC7-9A3A2A3104A9}"/>
              </a:ext>
            </a:extLst>
          </p:cNvPr>
          <p:cNvPicPr>
            <a:picLocks noChangeAspect="1"/>
          </p:cNvPicPr>
          <p:nvPr/>
        </p:nvPicPr>
        <p:blipFill>
          <a:blip r:embed="rId3"/>
          <a:stretch>
            <a:fillRect/>
          </a:stretch>
        </p:blipFill>
        <p:spPr>
          <a:xfrm>
            <a:off x="992777" y="1443841"/>
            <a:ext cx="4658500" cy="4117980"/>
          </a:xfrm>
          <a:prstGeom prst="rect">
            <a:avLst/>
          </a:prstGeom>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EC641892-C059-487B-B0D2-45F1207ADED6}"/>
              </a:ext>
            </a:extLst>
          </p:cNvPr>
          <p:cNvSpPr/>
          <p:nvPr/>
        </p:nvSpPr>
        <p:spPr>
          <a:xfrm>
            <a:off x="463391" y="3063240"/>
            <a:ext cx="5399901" cy="339634"/>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4" name="Oval 3">
            <a:extLst>
              <a:ext uri="{FF2B5EF4-FFF2-40B4-BE49-F238E27FC236}">
                <a16:creationId xmlns:a16="http://schemas.microsoft.com/office/drawing/2014/main" id="{07CBE750-2A68-475C-AD5F-88F855DF9410}"/>
              </a:ext>
            </a:extLst>
          </p:cNvPr>
          <p:cNvSpPr/>
          <p:nvPr/>
        </p:nvSpPr>
        <p:spPr>
          <a:xfrm>
            <a:off x="1506583" y="2673531"/>
            <a:ext cx="801188" cy="130629"/>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9" name="Oval 8">
            <a:extLst>
              <a:ext uri="{FF2B5EF4-FFF2-40B4-BE49-F238E27FC236}">
                <a16:creationId xmlns:a16="http://schemas.microsoft.com/office/drawing/2014/main" id="{71873769-FC2B-405F-91AF-E942256672D9}"/>
              </a:ext>
            </a:extLst>
          </p:cNvPr>
          <p:cNvSpPr/>
          <p:nvPr/>
        </p:nvSpPr>
        <p:spPr>
          <a:xfrm>
            <a:off x="1258389" y="5366261"/>
            <a:ext cx="801188" cy="130629"/>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10" name="Oval 9">
            <a:extLst>
              <a:ext uri="{FF2B5EF4-FFF2-40B4-BE49-F238E27FC236}">
                <a16:creationId xmlns:a16="http://schemas.microsoft.com/office/drawing/2014/main" id="{75E33E66-0996-4D54-8C4D-50359BF1AA7F}"/>
              </a:ext>
            </a:extLst>
          </p:cNvPr>
          <p:cNvSpPr/>
          <p:nvPr/>
        </p:nvSpPr>
        <p:spPr>
          <a:xfrm>
            <a:off x="4140926" y="1752600"/>
            <a:ext cx="1088572" cy="624840"/>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cxnSp>
        <p:nvCxnSpPr>
          <p:cNvPr id="7" name="Straight Arrow Connector 6">
            <a:extLst>
              <a:ext uri="{FF2B5EF4-FFF2-40B4-BE49-F238E27FC236}">
                <a16:creationId xmlns:a16="http://schemas.microsoft.com/office/drawing/2014/main" id="{9C248A32-08C2-4C55-A320-152C8477545A}"/>
              </a:ext>
            </a:extLst>
          </p:cNvPr>
          <p:cNvCxnSpPr/>
          <p:nvPr/>
        </p:nvCxnSpPr>
        <p:spPr>
          <a:xfrm flipH="1" flipV="1">
            <a:off x="5229498" y="2264229"/>
            <a:ext cx="1311227" cy="35705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766EAB56-36A5-4241-966E-2244A06B12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12" name="Picture 11">
            <a:extLst>
              <a:ext uri="{FF2B5EF4-FFF2-40B4-BE49-F238E27FC236}">
                <a16:creationId xmlns:a16="http://schemas.microsoft.com/office/drawing/2014/main" id="{94C5A96A-DABB-4447-AFAA-9FC530B0C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93403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AE0A79-9924-4B10-85C3-EF70F934295E}"/>
              </a:ext>
            </a:extLst>
          </p:cNvPr>
          <p:cNvPicPr>
            <a:picLocks noChangeAspect="1"/>
          </p:cNvPicPr>
          <p:nvPr/>
        </p:nvPicPr>
        <p:blipFill>
          <a:blip r:embed="rId3"/>
          <a:stretch>
            <a:fillRect/>
          </a:stretch>
        </p:blipFill>
        <p:spPr>
          <a:xfrm>
            <a:off x="1184094" y="1443841"/>
            <a:ext cx="3762375" cy="1790700"/>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A8CDDD88-E5B7-7842-B0AA-0FEA4478689F}"/>
              </a:ext>
            </a:extLst>
          </p:cNvPr>
          <p:cNvSpPr txBox="1">
            <a:spLocks/>
          </p:cNvSpPr>
          <p:nvPr/>
        </p:nvSpPr>
        <p:spPr>
          <a:xfrm>
            <a:off x="1300001" y="221296"/>
            <a:ext cx="9591999" cy="988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solidFill>
                <a:latin typeface="Myriad Pro Black" panose="020B0503030403020204" pitchFamily="34" charset="0"/>
              </a:rPr>
              <a:t>Data Backup</a:t>
            </a:r>
          </a:p>
        </p:txBody>
      </p:sp>
      <p:sp>
        <p:nvSpPr>
          <p:cNvPr id="5" name="TextBox 4">
            <a:extLst>
              <a:ext uri="{FF2B5EF4-FFF2-40B4-BE49-F238E27FC236}">
                <a16:creationId xmlns:a16="http://schemas.microsoft.com/office/drawing/2014/main" id="{7CB716E3-3F43-4B65-B4C5-DA0F6D66A910}"/>
              </a:ext>
            </a:extLst>
          </p:cNvPr>
          <p:cNvSpPr txBox="1"/>
          <p:nvPr/>
        </p:nvSpPr>
        <p:spPr>
          <a:xfrm>
            <a:off x="5791700" y="1443841"/>
            <a:ext cx="5699758" cy="3970318"/>
          </a:xfrm>
          <a:prstGeom prst="rect">
            <a:avLst/>
          </a:prstGeom>
          <a:noFill/>
        </p:spPr>
        <p:txBody>
          <a:bodyPr wrap="square" rtlCol="0">
            <a:spAutoFit/>
          </a:bodyPr>
          <a:lstStyle/>
          <a:p>
            <a:pPr marL="800100" lvl="1" indent="-342900">
              <a:buAutoNum type="arabicPeriod"/>
            </a:pPr>
            <a:r>
              <a:rPr lang="en-US" dirty="0">
                <a:solidFill>
                  <a:schemeClr val="bg2"/>
                </a:solidFill>
              </a:rPr>
              <a:t>Check with your IT Provider to see if data you create or modify is being backed up correctly.</a:t>
            </a:r>
          </a:p>
          <a:p>
            <a:pPr marL="800100" lvl="1" indent="-342900">
              <a:buAutoNum type="arabicPeriod"/>
            </a:pPr>
            <a:endParaRPr lang="en-US" dirty="0">
              <a:solidFill>
                <a:schemeClr val="bg2"/>
              </a:solidFill>
            </a:endParaRPr>
          </a:p>
          <a:p>
            <a:pPr marL="1257300" lvl="2" indent="-342900">
              <a:buFont typeface="+mj-lt"/>
              <a:buAutoNum type="alphaUcPeriod"/>
            </a:pPr>
            <a:r>
              <a:rPr lang="en-US" dirty="0">
                <a:solidFill>
                  <a:schemeClr val="bg2"/>
                </a:solidFill>
              </a:rPr>
              <a:t>Cloud applications /repositories may have versioning (saves a copy of each version you work on, automatically) but may not be backed up in a separate location.</a:t>
            </a:r>
          </a:p>
          <a:p>
            <a:pPr marL="1257300" lvl="2" indent="-342900">
              <a:buFont typeface="+mj-lt"/>
              <a:buAutoNum type="alphaUcPeriod"/>
            </a:pPr>
            <a:endParaRPr lang="en-US" dirty="0">
              <a:solidFill>
                <a:schemeClr val="bg2"/>
              </a:solidFill>
            </a:endParaRPr>
          </a:p>
          <a:p>
            <a:pPr marL="1257300" lvl="2" indent="-342900">
              <a:buFont typeface="+mj-lt"/>
              <a:buAutoNum type="alphaUcPeriod"/>
            </a:pPr>
            <a:r>
              <a:rPr lang="en-US" dirty="0">
                <a:solidFill>
                  <a:schemeClr val="bg2"/>
                </a:solidFill>
              </a:rPr>
              <a:t>Files you copy to your personal computer may represent a breach in confidentiality or policy.  Understand how to access and save data correctly, to avoid any potential problems down the road.</a:t>
            </a:r>
          </a:p>
          <a:p>
            <a:pPr marL="342900" indent="-342900">
              <a:buAutoNum type="arabicPeriod"/>
            </a:pPr>
            <a:endParaRPr lang="en-US" dirty="0">
              <a:solidFill>
                <a:schemeClr val="bg2"/>
              </a:solidFill>
            </a:endParaRPr>
          </a:p>
        </p:txBody>
      </p:sp>
      <p:sp>
        <p:nvSpPr>
          <p:cNvPr id="10" name="Oval 9">
            <a:extLst>
              <a:ext uri="{FF2B5EF4-FFF2-40B4-BE49-F238E27FC236}">
                <a16:creationId xmlns:a16="http://schemas.microsoft.com/office/drawing/2014/main" id="{75E33E66-0996-4D54-8C4D-50359BF1AA7F}"/>
              </a:ext>
            </a:extLst>
          </p:cNvPr>
          <p:cNvSpPr/>
          <p:nvPr/>
        </p:nvSpPr>
        <p:spPr>
          <a:xfrm>
            <a:off x="2035628" y="2849468"/>
            <a:ext cx="1839686" cy="385073"/>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pic>
        <p:nvPicPr>
          <p:cNvPr id="11" name="Picture 10">
            <a:extLst>
              <a:ext uri="{FF2B5EF4-FFF2-40B4-BE49-F238E27FC236}">
                <a16:creationId xmlns:a16="http://schemas.microsoft.com/office/drawing/2014/main" id="{20BAD11D-FBCD-4FEB-98B6-BC8DBB1E0AD4}"/>
              </a:ext>
            </a:extLst>
          </p:cNvPr>
          <p:cNvPicPr>
            <a:picLocks noChangeAspect="1"/>
          </p:cNvPicPr>
          <p:nvPr/>
        </p:nvPicPr>
        <p:blipFill>
          <a:blip r:embed="rId4"/>
          <a:stretch>
            <a:fillRect/>
          </a:stretch>
        </p:blipFill>
        <p:spPr>
          <a:xfrm>
            <a:off x="1190396" y="3837212"/>
            <a:ext cx="3829050" cy="1743075"/>
          </a:xfrm>
          <a:prstGeom prst="rect">
            <a:avLst/>
          </a:prstGeom>
          <a:effectLst>
            <a:outerShdw blurRad="50800" dist="38100" dir="2700000" algn="tl" rotWithShape="0">
              <a:prstClr val="black">
                <a:alpha val="40000"/>
              </a:prstClr>
            </a:outerShdw>
          </a:effectLst>
        </p:spPr>
      </p:pic>
      <p:sp>
        <p:nvSpPr>
          <p:cNvPr id="12" name="Oval 11">
            <a:extLst>
              <a:ext uri="{FF2B5EF4-FFF2-40B4-BE49-F238E27FC236}">
                <a16:creationId xmlns:a16="http://schemas.microsoft.com/office/drawing/2014/main" id="{E86ED054-5EF5-4DAF-B256-951E5A27352A}"/>
              </a:ext>
            </a:extLst>
          </p:cNvPr>
          <p:cNvSpPr/>
          <p:nvPr/>
        </p:nvSpPr>
        <p:spPr>
          <a:xfrm>
            <a:off x="2035627" y="5195214"/>
            <a:ext cx="2797629" cy="385073"/>
          </a:xfrm>
          <a:prstGeom prst="ellipse">
            <a:avLst/>
          </a:prstGeom>
          <a:no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8E04FEF8-B339-476B-96F1-485307CB0FA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9" name="Picture 8">
            <a:extLst>
              <a:ext uri="{FF2B5EF4-FFF2-40B4-BE49-F238E27FC236}">
                <a16:creationId xmlns:a16="http://schemas.microsoft.com/office/drawing/2014/main" id="{A91F115A-7E8D-4151-BB54-B7C69FB90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22993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E20A-DD44-4449-AA21-20A69C5665F5}"/>
              </a:ext>
            </a:extLst>
          </p:cNvPr>
          <p:cNvSpPr>
            <a:spLocks noGrp="1"/>
          </p:cNvSpPr>
          <p:nvPr>
            <p:ph type="ctrTitle"/>
          </p:nvPr>
        </p:nvSpPr>
        <p:spPr/>
        <p:txBody>
          <a:bodyPr/>
          <a:lstStyle/>
          <a:p>
            <a:r>
              <a:rPr lang="en-US" dirty="0"/>
              <a:t>Thank You</a:t>
            </a:r>
          </a:p>
        </p:txBody>
      </p:sp>
      <p:sp>
        <p:nvSpPr>
          <p:cNvPr id="4" name="Subtitle 3">
            <a:extLst>
              <a:ext uri="{FF2B5EF4-FFF2-40B4-BE49-F238E27FC236}">
                <a16:creationId xmlns:a16="http://schemas.microsoft.com/office/drawing/2014/main" id="{CA798C27-E814-4E28-A09B-F942D818C347}"/>
              </a:ext>
            </a:extLst>
          </p:cNvPr>
          <p:cNvSpPr>
            <a:spLocks noGrp="1"/>
          </p:cNvSpPr>
          <p:nvPr>
            <p:ph type="subTitle" idx="1"/>
          </p:nvPr>
        </p:nvSpPr>
        <p:spPr>
          <a:xfrm>
            <a:off x="687189" y="3896781"/>
            <a:ext cx="10515599" cy="511934"/>
          </a:xfrm>
        </p:spPr>
        <p:txBody>
          <a:bodyPr/>
          <a:lstStyle/>
          <a:p>
            <a:r>
              <a:rPr lang="en-US" dirty="0"/>
              <a:t>Please See Your IT Provider </a:t>
            </a:r>
          </a:p>
          <a:p>
            <a:r>
              <a:rPr lang="en-US" dirty="0"/>
              <a:t>with Questions and </a:t>
            </a:r>
          </a:p>
          <a:p>
            <a:r>
              <a:rPr lang="en-US" dirty="0"/>
              <a:t>Assistance.</a:t>
            </a:r>
          </a:p>
        </p:txBody>
      </p:sp>
      <p:pic>
        <p:nvPicPr>
          <p:cNvPr id="5" name="Picture 4">
            <a:extLst>
              <a:ext uri="{FF2B5EF4-FFF2-40B4-BE49-F238E27FC236}">
                <a16:creationId xmlns:a16="http://schemas.microsoft.com/office/drawing/2014/main" id="{E592D561-91E3-4A89-8D41-C2BCA10F19C1}"/>
              </a:ext>
            </a:extLst>
          </p:cNvPr>
          <p:cNvPicPr>
            <a:picLocks noChangeAspect="1"/>
          </p:cNvPicPr>
          <p:nvPr/>
        </p:nvPicPr>
        <p:blipFill>
          <a:blip r:embed="rId3"/>
          <a:stretch>
            <a:fillRect/>
          </a:stretch>
        </p:blipFill>
        <p:spPr>
          <a:xfrm rot="960897">
            <a:off x="5853105" y="567744"/>
            <a:ext cx="4365037" cy="5680528"/>
          </a:xfrm>
          <a:prstGeom prst="rect">
            <a:avLst/>
          </a:prstGeom>
        </p:spPr>
      </p:pic>
      <p:pic>
        <p:nvPicPr>
          <p:cNvPr id="8" name="Picture 7" descr="Text&#10;&#10;Description automatically generated">
            <a:extLst>
              <a:ext uri="{FF2B5EF4-FFF2-40B4-BE49-F238E27FC236}">
                <a16:creationId xmlns:a16="http://schemas.microsoft.com/office/drawing/2014/main" id="{17E7F9E8-893A-496E-A487-433BBFC5D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509" y="5935946"/>
            <a:ext cx="2558478" cy="803362"/>
          </a:xfrm>
          <a:prstGeom prst="rect">
            <a:avLst/>
          </a:prstGeom>
        </p:spPr>
      </p:pic>
      <p:pic>
        <p:nvPicPr>
          <p:cNvPr id="9" name="Picture 8">
            <a:extLst>
              <a:ext uri="{FF2B5EF4-FFF2-40B4-BE49-F238E27FC236}">
                <a16:creationId xmlns:a16="http://schemas.microsoft.com/office/drawing/2014/main" id="{A36D56CD-F69D-49CF-BAA7-EF02202C2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013" y="6337627"/>
            <a:ext cx="1509286" cy="261610"/>
          </a:xfrm>
          <a:prstGeom prst="rect">
            <a:avLst/>
          </a:prstGeom>
        </p:spPr>
      </p:pic>
      <p:pic>
        <p:nvPicPr>
          <p:cNvPr id="7" name="Picture 6">
            <a:extLst>
              <a:ext uri="{FF2B5EF4-FFF2-40B4-BE49-F238E27FC236}">
                <a16:creationId xmlns:a16="http://schemas.microsoft.com/office/drawing/2014/main" id="{D23832AD-4439-486F-8D86-FEC42673BDE5}"/>
              </a:ext>
            </a:extLst>
          </p:cNvPr>
          <p:cNvPicPr>
            <a:picLocks noChangeAspect="1"/>
          </p:cNvPicPr>
          <p:nvPr/>
        </p:nvPicPr>
        <p:blipFill rotWithShape="1">
          <a:blip r:embed="rId6">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Tree>
    <p:extLst>
      <p:ext uri="{BB962C8B-B14F-4D97-AF65-F5344CB8AC3E}">
        <p14:creationId xmlns:p14="http://schemas.microsoft.com/office/powerpoint/2010/main" val="128273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8B1ABF2-CE5A-CA47-AA76-A5F39AB21AAA}"/>
              </a:ext>
            </a:extLst>
          </p:cNvPr>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1716157" y="16013"/>
            <a:ext cx="6480313" cy="6480313"/>
          </a:xfrm>
          <a:prstGeom prst="rect">
            <a:avLst/>
          </a:prstGeom>
        </p:spPr>
      </p:pic>
      <p:sp>
        <p:nvSpPr>
          <p:cNvPr id="2" name="Title 1"/>
          <p:cNvSpPr>
            <a:spLocks noGrp="1"/>
          </p:cNvSpPr>
          <p:nvPr>
            <p:ph type="title"/>
          </p:nvPr>
        </p:nvSpPr>
        <p:spPr/>
        <p:txBody>
          <a:bodyPr/>
          <a:lstStyle/>
          <a:p>
            <a:r>
              <a:rPr lang="en-US" dirty="0"/>
              <a:t>Agenda</a:t>
            </a:r>
          </a:p>
        </p:txBody>
      </p:sp>
      <p:sp>
        <p:nvSpPr>
          <p:cNvPr id="21" name="TextBox 20">
            <a:extLst>
              <a:ext uri="{FF2B5EF4-FFF2-40B4-BE49-F238E27FC236}">
                <a16:creationId xmlns:a16="http://schemas.microsoft.com/office/drawing/2014/main" id="{97EC64CF-3C5D-4FA5-B9CE-7AC802F0C6EE}"/>
              </a:ext>
            </a:extLst>
          </p:cNvPr>
          <p:cNvSpPr txBox="1"/>
          <p:nvPr/>
        </p:nvSpPr>
        <p:spPr>
          <a:xfrm>
            <a:off x="1523999" y="1594126"/>
            <a:ext cx="9090991" cy="3243708"/>
          </a:xfrm>
          <a:prstGeom prst="rect">
            <a:avLst/>
          </a:prstGeom>
          <a:noFill/>
        </p:spPr>
        <p:txBody>
          <a:bodyPr wrap="square" rtlCol="0">
            <a:spAutoFit/>
          </a:bodyPr>
          <a:lstStyle/>
          <a:p>
            <a:pPr marL="514350" indent="-514350">
              <a:lnSpc>
                <a:spcPct val="150000"/>
              </a:lnSpc>
              <a:buFont typeface="+mj-lt"/>
              <a:buAutoNum type="arabicPeriod"/>
            </a:pPr>
            <a:r>
              <a:rPr lang="en-US" sz="2800" dirty="0"/>
              <a:t>Maintaining Control of Company Data Assets - </a:t>
            </a:r>
            <a:r>
              <a:rPr lang="en-US" sz="2800" b="1" dirty="0">
                <a:solidFill>
                  <a:schemeClr val="accent3"/>
                </a:solidFill>
              </a:rPr>
              <a:t>WHY</a:t>
            </a:r>
            <a:r>
              <a:rPr lang="en-US" sz="2800" dirty="0">
                <a:solidFill>
                  <a:schemeClr val="accent3"/>
                </a:solidFill>
              </a:rPr>
              <a:t> </a:t>
            </a:r>
            <a:r>
              <a:rPr lang="en-US" sz="2800" dirty="0"/>
              <a:t>This is Important and </a:t>
            </a:r>
            <a:r>
              <a:rPr lang="en-US" sz="2800" b="1" dirty="0">
                <a:solidFill>
                  <a:schemeClr val="accent3"/>
                </a:solidFill>
              </a:rPr>
              <a:t>WHO</a:t>
            </a:r>
            <a:r>
              <a:rPr lang="en-US" sz="2800" dirty="0"/>
              <a:t> It’s Happening To</a:t>
            </a:r>
          </a:p>
          <a:p>
            <a:pPr marL="514350" indent="-514350">
              <a:lnSpc>
                <a:spcPct val="150000"/>
              </a:lnSpc>
              <a:buFont typeface="+mj-lt"/>
              <a:buAutoNum type="arabicPeriod"/>
            </a:pPr>
            <a:r>
              <a:rPr lang="en-US" sz="2800" dirty="0"/>
              <a:t>Threat Vectors – </a:t>
            </a:r>
            <a:r>
              <a:rPr lang="en-US" sz="2800" b="1" dirty="0">
                <a:solidFill>
                  <a:schemeClr val="accent3"/>
                </a:solidFill>
              </a:rPr>
              <a:t>HOW</a:t>
            </a:r>
            <a:r>
              <a:rPr lang="en-US" sz="2800" dirty="0"/>
              <a:t> The Bad Guys Get In</a:t>
            </a:r>
          </a:p>
          <a:p>
            <a:pPr marL="514350" indent="-514350">
              <a:lnSpc>
                <a:spcPct val="150000"/>
              </a:lnSpc>
              <a:buFont typeface="+mj-lt"/>
              <a:buAutoNum type="arabicPeriod"/>
            </a:pPr>
            <a:r>
              <a:rPr lang="en-US" sz="2800" dirty="0"/>
              <a:t>Your Role – </a:t>
            </a:r>
            <a:r>
              <a:rPr lang="en-US" sz="2800" b="1" dirty="0">
                <a:solidFill>
                  <a:schemeClr val="accent3"/>
                </a:solidFill>
              </a:rPr>
              <a:t>WHAT</a:t>
            </a:r>
            <a:r>
              <a:rPr lang="en-US" sz="2800" dirty="0"/>
              <a:t> You Can Do to Protect Yourself, Your Family, and Your Data</a:t>
            </a:r>
          </a:p>
        </p:txBody>
      </p:sp>
      <p:pic>
        <p:nvPicPr>
          <p:cNvPr id="6" name="Picture 5" descr="Text&#10;&#10;Description automatically generated">
            <a:extLst>
              <a:ext uri="{FF2B5EF4-FFF2-40B4-BE49-F238E27FC236}">
                <a16:creationId xmlns:a16="http://schemas.microsoft.com/office/drawing/2014/main" id="{B9FA5C95-2FB2-4D43-89EA-190D524D2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163" y="5917401"/>
            <a:ext cx="2558478" cy="803362"/>
          </a:xfrm>
          <a:prstGeom prst="rect">
            <a:avLst/>
          </a:prstGeom>
        </p:spPr>
      </p:pic>
      <p:pic>
        <p:nvPicPr>
          <p:cNvPr id="7" name="Picture 6">
            <a:extLst>
              <a:ext uri="{FF2B5EF4-FFF2-40B4-BE49-F238E27FC236}">
                <a16:creationId xmlns:a16="http://schemas.microsoft.com/office/drawing/2014/main" id="{EC1653EB-3509-4A45-A71F-B47A5BF844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013" y="6337627"/>
            <a:ext cx="1509286" cy="261610"/>
          </a:xfrm>
          <a:prstGeom prst="rect">
            <a:avLst/>
          </a:prstGeom>
        </p:spPr>
      </p:pic>
    </p:spTree>
    <p:extLst>
      <p:ext uri="{BB962C8B-B14F-4D97-AF65-F5344CB8AC3E}">
        <p14:creationId xmlns:p14="http://schemas.microsoft.com/office/powerpoint/2010/main" val="368234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73406F-55ED-443D-B427-DDAA84E72AEE}"/>
              </a:ext>
            </a:extLst>
          </p:cNvPr>
          <p:cNvSpPr>
            <a:spLocks noGrp="1"/>
          </p:cNvSpPr>
          <p:nvPr>
            <p:ph type="ctrTitle"/>
          </p:nvPr>
        </p:nvSpPr>
        <p:spPr>
          <a:xfrm>
            <a:off x="536180" y="3210270"/>
            <a:ext cx="10817619" cy="847725"/>
          </a:xfrm>
        </p:spPr>
        <p:txBody>
          <a:bodyPr>
            <a:normAutofit fontScale="90000"/>
          </a:bodyPr>
          <a:lstStyle/>
          <a:p>
            <a:r>
              <a:rPr lang="en-US" dirty="0"/>
              <a:t>Maintaining Control of Company Data Assets</a:t>
            </a:r>
          </a:p>
        </p:txBody>
      </p:sp>
      <p:sp>
        <p:nvSpPr>
          <p:cNvPr id="9" name="Text Placeholder 8">
            <a:extLst>
              <a:ext uri="{FF2B5EF4-FFF2-40B4-BE49-F238E27FC236}">
                <a16:creationId xmlns:a16="http://schemas.microsoft.com/office/drawing/2014/main" id="{3FC0E723-5ACA-4632-906D-47D60A4EA533}"/>
              </a:ext>
            </a:extLst>
          </p:cNvPr>
          <p:cNvSpPr>
            <a:spLocks noGrp="1"/>
          </p:cNvSpPr>
          <p:nvPr>
            <p:ph type="subTitle" idx="1"/>
          </p:nvPr>
        </p:nvSpPr>
        <p:spPr>
          <a:xfrm>
            <a:off x="838200" y="4057995"/>
            <a:ext cx="10515599" cy="511934"/>
          </a:xfrm>
        </p:spPr>
        <p:txBody>
          <a:bodyPr/>
          <a:lstStyle/>
          <a:p>
            <a:r>
              <a:rPr lang="en-US" dirty="0"/>
              <a:t>Why is this important?  Who is this happening to?</a:t>
            </a:r>
          </a:p>
        </p:txBody>
      </p:sp>
      <p:sp>
        <p:nvSpPr>
          <p:cNvPr id="4" name="Footer Placeholder 3">
            <a:extLst>
              <a:ext uri="{FF2B5EF4-FFF2-40B4-BE49-F238E27FC236}">
                <a16:creationId xmlns:a16="http://schemas.microsoft.com/office/drawing/2014/main" id="{4D8900A1-391B-472F-AE1B-3DAEF2010459}"/>
              </a:ext>
            </a:extLst>
          </p:cNvPr>
          <p:cNvSpPr>
            <a:spLocks noGrp="1"/>
          </p:cNvSpPr>
          <p:nvPr>
            <p:ph type="ftr" sz="quarter" idx="4294967295"/>
          </p:nvPr>
        </p:nvSpPr>
        <p:spPr/>
        <p:txBody>
          <a:bodyPr/>
          <a:lstStyle/>
          <a:p>
            <a:endParaRPr lang="en-US" dirty="0"/>
          </a:p>
        </p:txBody>
      </p:sp>
      <p:pic>
        <p:nvPicPr>
          <p:cNvPr id="6" name="Picture 5" descr="Text&#10;&#10;Description automatically generated">
            <a:extLst>
              <a:ext uri="{FF2B5EF4-FFF2-40B4-BE49-F238E27FC236}">
                <a16:creationId xmlns:a16="http://schemas.microsoft.com/office/drawing/2014/main" id="{5582C643-1F2A-443C-8DF3-B992907A6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163" y="5917401"/>
            <a:ext cx="2558478" cy="803362"/>
          </a:xfrm>
          <a:prstGeom prst="rect">
            <a:avLst/>
          </a:prstGeom>
        </p:spPr>
      </p:pic>
      <p:pic>
        <p:nvPicPr>
          <p:cNvPr id="7" name="Picture 6">
            <a:extLst>
              <a:ext uri="{FF2B5EF4-FFF2-40B4-BE49-F238E27FC236}">
                <a16:creationId xmlns:a16="http://schemas.microsoft.com/office/drawing/2014/main" id="{003076E4-0931-403C-A449-6D33C95E0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013" y="6337627"/>
            <a:ext cx="1509286" cy="261610"/>
          </a:xfrm>
          <a:prstGeom prst="rect">
            <a:avLst/>
          </a:prstGeom>
        </p:spPr>
      </p:pic>
      <p:pic>
        <p:nvPicPr>
          <p:cNvPr id="10" name="Picture 9">
            <a:extLst>
              <a:ext uri="{FF2B5EF4-FFF2-40B4-BE49-F238E27FC236}">
                <a16:creationId xmlns:a16="http://schemas.microsoft.com/office/drawing/2014/main" id="{1F3253BF-F1F9-42CB-A596-104EC191C237}"/>
              </a:ext>
            </a:extLst>
          </p:cNvPr>
          <p:cNvPicPr>
            <a:picLocks noChangeAspect="1"/>
          </p:cNvPicPr>
          <p:nvPr/>
        </p:nvPicPr>
        <p:blipFill rotWithShape="1">
          <a:blip r:embed="rId5">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Tree>
    <p:extLst>
      <p:ext uri="{BB962C8B-B14F-4D97-AF65-F5344CB8AC3E}">
        <p14:creationId xmlns:p14="http://schemas.microsoft.com/office/powerpoint/2010/main" val="321620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1C4E509-9AC9-4A02-855C-E437A38C8332}"/>
              </a:ext>
            </a:extLst>
          </p:cNvPr>
          <p:cNvSpPr>
            <a:spLocks noGrp="1"/>
          </p:cNvSpPr>
          <p:nvPr>
            <p:ph type="pic" idx="1"/>
          </p:nvPr>
        </p:nvSpPr>
        <p:spPr>
          <a:solidFill>
            <a:schemeClr val="bg2">
              <a:lumMod val="75000"/>
            </a:schemeClr>
          </a:solidFill>
        </p:spPr>
      </p:sp>
      <p:sp>
        <p:nvSpPr>
          <p:cNvPr id="2" name="Title 1"/>
          <p:cNvSpPr>
            <a:spLocks noGrp="1"/>
          </p:cNvSpPr>
          <p:nvPr>
            <p:ph type="title"/>
          </p:nvPr>
        </p:nvSpPr>
        <p:spPr>
          <a:xfrm>
            <a:off x="566258" y="1188530"/>
            <a:ext cx="4963484" cy="1600200"/>
          </a:xfrm>
        </p:spPr>
        <p:txBody>
          <a:bodyPr>
            <a:normAutofit fontScale="90000"/>
          </a:bodyPr>
          <a:lstStyle/>
          <a:p>
            <a:r>
              <a:rPr lang="en-US" b="1" dirty="0">
                <a:solidFill>
                  <a:schemeClr val="tx1"/>
                </a:solidFill>
                <a:latin typeface="+mn-lt"/>
              </a:rPr>
              <a:t>Why Small Businesses are Prime Targets</a:t>
            </a:r>
          </a:p>
        </p:txBody>
      </p:sp>
      <p:pic>
        <p:nvPicPr>
          <p:cNvPr id="13" name="Picture 12">
            <a:extLst>
              <a:ext uri="{FF2B5EF4-FFF2-40B4-BE49-F238E27FC236}">
                <a16:creationId xmlns:a16="http://schemas.microsoft.com/office/drawing/2014/main" id="{FB5596CE-F821-4FED-8CC2-EB5875648D7B}"/>
              </a:ext>
            </a:extLst>
          </p:cNvPr>
          <p:cNvPicPr>
            <a:picLocks noChangeAspect="1"/>
          </p:cNvPicPr>
          <p:nvPr/>
        </p:nvPicPr>
        <p:blipFill>
          <a:blip r:embed="rId3"/>
          <a:stretch>
            <a:fillRect/>
          </a:stretch>
        </p:blipFill>
        <p:spPr>
          <a:xfrm>
            <a:off x="437273" y="3130045"/>
            <a:ext cx="5430127" cy="2289171"/>
          </a:xfrm>
          <a:prstGeom prst="rect">
            <a:avLst/>
          </a:prstGeom>
        </p:spPr>
      </p:pic>
      <p:sp>
        <p:nvSpPr>
          <p:cNvPr id="26" name="TextBox 25">
            <a:extLst>
              <a:ext uri="{FF2B5EF4-FFF2-40B4-BE49-F238E27FC236}">
                <a16:creationId xmlns:a16="http://schemas.microsoft.com/office/drawing/2014/main" id="{2FCAEEBD-C3C4-4338-BF93-707AF6A6D7E9}"/>
              </a:ext>
            </a:extLst>
          </p:cNvPr>
          <p:cNvSpPr txBox="1"/>
          <p:nvPr/>
        </p:nvSpPr>
        <p:spPr>
          <a:xfrm>
            <a:off x="437273" y="5498921"/>
            <a:ext cx="3458690" cy="261610"/>
          </a:xfrm>
          <a:prstGeom prst="rect">
            <a:avLst/>
          </a:prstGeom>
          <a:noFill/>
        </p:spPr>
        <p:txBody>
          <a:bodyPr wrap="square" rtlCol="0">
            <a:spAutoFit/>
          </a:bodyPr>
          <a:lstStyle/>
          <a:p>
            <a:r>
              <a:rPr lang="en-US" sz="1100" dirty="0"/>
              <a:t>Source: Symantec 2019 Internet Threat Report</a:t>
            </a:r>
          </a:p>
        </p:txBody>
      </p:sp>
      <p:sp>
        <p:nvSpPr>
          <p:cNvPr id="5" name="Oval 4">
            <a:extLst>
              <a:ext uri="{FF2B5EF4-FFF2-40B4-BE49-F238E27FC236}">
                <a16:creationId xmlns:a16="http://schemas.microsoft.com/office/drawing/2014/main" id="{1B8A8E76-356B-47B3-846C-C9BFB454236C}"/>
              </a:ext>
            </a:extLst>
          </p:cNvPr>
          <p:cNvSpPr/>
          <p:nvPr/>
        </p:nvSpPr>
        <p:spPr>
          <a:xfrm>
            <a:off x="4194245" y="3871354"/>
            <a:ext cx="563736" cy="3048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a:extLst>
              <a:ext uri="{FF2B5EF4-FFF2-40B4-BE49-F238E27FC236}">
                <a16:creationId xmlns:a16="http://schemas.microsoft.com/office/drawing/2014/main" id="{03B91E9A-1CBE-40B8-BDFD-95D1D6A81271}"/>
              </a:ext>
            </a:extLst>
          </p:cNvPr>
          <p:cNvSpPr/>
          <p:nvPr/>
        </p:nvSpPr>
        <p:spPr>
          <a:xfrm>
            <a:off x="4194245" y="5066957"/>
            <a:ext cx="532739" cy="3048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E4FCB1-1E81-4FCC-B6CB-99A2780045A8}"/>
              </a:ext>
            </a:extLst>
          </p:cNvPr>
          <p:cNvSpPr txBox="1"/>
          <p:nvPr/>
        </p:nvSpPr>
        <p:spPr>
          <a:xfrm>
            <a:off x="6585006" y="301146"/>
            <a:ext cx="5169721" cy="3123932"/>
          </a:xfrm>
          <a:prstGeom prst="rect">
            <a:avLst/>
          </a:prstGeom>
          <a:noFill/>
        </p:spPr>
        <p:txBody>
          <a:bodyPr wrap="square" lIns="0" tIns="0" rIns="0" bIns="0" rtlCol="0">
            <a:spAutoFit/>
          </a:bodyPr>
          <a:lstStyle/>
          <a:p>
            <a:pPr marL="285750" indent="-285750" algn="l">
              <a:lnSpc>
                <a:spcPct val="150000"/>
              </a:lnSpc>
              <a:buFont typeface="Wingdings" panose="05000000000000000000" pitchFamily="2" charset="2"/>
              <a:buChar char="q"/>
            </a:pPr>
            <a:r>
              <a:rPr lang="en-US" sz="1400" dirty="0"/>
              <a:t>Budget – SMB’s Spend 10% Of Their Annual Budget On IT (Including Support).  They Can’t Afford A $40,000 Firewall And CISO On Staff.</a:t>
            </a:r>
          </a:p>
          <a:p>
            <a:pPr marL="285750" indent="-285750" algn="l">
              <a:lnSpc>
                <a:spcPct val="150000"/>
              </a:lnSpc>
              <a:buFont typeface="Wingdings" panose="05000000000000000000" pitchFamily="2" charset="2"/>
              <a:buChar char="q"/>
            </a:pPr>
            <a:r>
              <a:rPr lang="en-US" sz="1400" dirty="0"/>
              <a:t>Low IT Skill Level or No Support Unless Something Breaks</a:t>
            </a:r>
          </a:p>
          <a:p>
            <a:pPr marL="285750" indent="-285750" algn="l">
              <a:lnSpc>
                <a:spcPct val="150000"/>
              </a:lnSpc>
              <a:buFont typeface="Wingdings" panose="05000000000000000000" pitchFamily="2" charset="2"/>
              <a:buChar char="q"/>
            </a:pPr>
            <a:r>
              <a:rPr lang="en-US" sz="1400" dirty="0"/>
              <a:t>Aging Equipment And Unpatched Devices</a:t>
            </a:r>
          </a:p>
          <a:p>
            <a:pPr marL="285750" indent="-285750" algn="l">
              <a:lnSpc>
                <a:spcPct val="150000"/>
              </a:lnSpc>
              <a:buFont typeface="Wingdings" panose="05000000000000000000" pitchFamily="2" charset="2"/>
              <a:buChar char="q"/>
            </a:pPr>
            <a:r>
              <a:rPr lang="en-US" sz="1400" dirty="0"/>
              <a:t>Owners Wear Many Hats and Don’t Focus On Security</a:t>
            </a:r>
          </a:p>
          <a:p>
            <a:pPr marL="285750" indent="-285750" algn="l">
              <a:lnSpc>
                <a:spcPct val="150000"/>
              </a:lnSpc>
              <a:buFont typeface="Wingdings" panose="05000000000000000000" pitchFamily="2" charset="2"/>
              <a:buChar char="q"/>
            </a:pPr>
            <a:r>
              <a:rPr lang="en-US" sz="1400" dirty="0"/>
              <a:t>SMB’s Don’t Believe it Will Happen to Them</a:t>
            </a:r>
          </a:p>
          <a:p>
            <a:pPr marL="285750" indent="-285750" algn="l">
              <a:lnSpc>
                <a:spcPct val="150000"/>
              </a:lnSpc>
              <a:buFont typeface="Wingdings" panose="05000000000000000000" pitchFamily="2" charset="2"/>
              <a:buChar char="q"/>
            </a:pPr>
            <a:r>
              <a:rPr lang="en-US" sz="1400" dirty="0"/>
              <a:t>SMB’s Believe Their Data is Not Valuable</a:t>
            </a:r>
          </a:p>
          <a:p>
            <a:pPr marL="285750" indent="-285750" algn="l">
              <a:lnSpc>
                <a:spcPct val="150000"/>
              </a:lnSpc>
              <a:buFont typeface="Wingdings" panose="05000000000000000000" pitchFamily="2" charset="2"/>
              <a:buChar char="q"/>
            </a:pPr>
            <a:r>
              <a:rPr lang="en-US" sz="1400" dirty="0"/>
              <a:t>SMB’s Far Behind Enterprise in Educating Employees</a:t>
            </a:r>
          </a:p>
          <a:p>
            <a:pPr algn="l"/>
            <a:endParaRPr lang="en-US" sz="1400" dirty="0"/>
          </a:p>
        </p:txBody>
      </p:sp>
      <p:pic>
        <p:nvPicPr>
          <p:cNvPr id="3" name="Picture 2">
            <a:extLst>
              <a:ext uri="{FF2B5EF4-FFF2-40B4-BE49-F238E27FC236}">
                <a16:creationId xmlns:a16="http://schemas.microsoft.com/office/drawing/2014/main" id="{2026F54F-1721-439D-B730-EBE3AF2AD780}"/>
              </a:ext>
            </a:extLst>
          </p:cNvPr>
          <p:cNvPicPr>
            <a:picLocks noChangeAspect="1"/>
          </p:cNvPicPr>
          <p:nvPr/>
        </p:nvPicPr>
        <p:blipFill>
          <a:blip r:embed="rId4"/>
          <a:stretch>
            <a:fillRect/>
          </a:stretch>
        </p:blipFill>
        <p:spPr>
          <a:xfrm>
            <a:off x="6643190" y="3401568"/>
            <a:ext cx="3000375" cy="2247900"/>
          </a:xfrm>
          <a:prstGeom prst="rect">
            <a:avLst/>
          </a:prstGeom>
        </p:spPr>
      </p:pic>
      <p:sp>
        <p:nvSpPr>
          <p:cNvPr id="14" name="Oval 13">
            <a:extLst>
              <a:ext uri="{FF2B5EF4-FFF2-40B4-BE49-F238E27FC236}">
                <a16:creationId xmlns:a16="http://schemas.microsoft.com/office/drawing/2014/main" id="{5EB6F7F3-96F7-4FD9-9747-D166D92297A6}"/>
              </a:ext>
            </a:extLst>
          </p:cNvPr>
          <p:cNvSpPr/>
          <p:nvPr/>
        </p:nvSpPr>
        <p:spPr>
          <a:xfrm>
            <a:off x="6510006" y="5092628"/>
            <a:ext cx="3266745" cy="562519"/>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FE6070E-5AB7-4BAF-B99C-FA4BE84C5615}"/>
              </a:ext>
            </a:extLst>
          </p:cNvPr>
          <p:cNvSpPr txBox="1"/>
          <p:nvPr/>
        </p:nvSpPr>
        <p:spPr>
          <a:xfrm>
            <a:off x="6689705" y="5803647"/>
            <a:ext cx="3458690" cy="261610"/>
          </a:xfrm>
          <a:prstGeom prst="rect">
            <a:avLst/>
          </a:prstGeom>
          <a:noFill/>
        </p:spPr>
        <p:txBody>
          <a:bodyPr wrap="square" rtlCol="0">
            <a:spAutoFit/>
          </a:bodyPr>
          <a:lstStyle/>
          <a:p>
            <a:r>
              <a:rPr lang="en-US" sz="1100" dirty="0"/>
              <a:t>Source: Verizon 2018 DBIR Report</a:t>
            </a:r>
          </a:p>
        </p:txBody>
      </p:sp>
      <p:pic>
        <p:nvPicPr>
          <p:cNvPr id="16" name="Picture 15">
            <a:extLst>
              <a:ext uri="{FF2B5EF4-FFF2-40B4-BE49-F238E27FC236}">
                <a16:creationId xmlns:a16="http://schemas.microsoft.com/office/drawing/2014/main" id="{E64E38E3-FAC5-4016-8CDD-60BD8DD4A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013" y="6337627"/>
            <a:ext cx="1509286" cy="261610"/>
          </a:xfrm>
          <a:prstGeom prst="rect">
            <a:avLst/>
          </a:prstGeom>
        </p:spPr>
      </p:pic>
      <p:pic>
        <p:nvPicPr>
          <p:cNvPr id="17" name="Picture 16" descr="Text&#10;&#10;Description automatically generated">
            <a:extLst>
              <a:ext uri="{FF2B5EF4-FFF2-40B4-BE49-F238E27FC236}">
                <a16:creationId xmlns:a16="http://schemas.microsoft.com/office/drawing/2014/main" id="{1C4B4FB5-CE15-4DD9-BB61-AF8AB25A8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2163" y="5917401"/>
            <a:ext cx="2558478" cy="803362"/>
          </a:xfrm>
          <a:prstGeom prst="rect">
            <a:avLst/>
          </a:prstGeom>
        </p:spPr>
      </p:pic>
    </p:spTree>
    <p:extLst>
      <p:ext uri="{BB962C8B-B14F-4D97-AF65-F5344CB8AC3E}">
        <p14:creationId xmlns:p14="http://schemas.microsoft.com/office/powerpoint/2010/main" val="269371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3503BE-3A9A-42E2-9703-1C9638BC1C72}"/>
              </a:ext>
            </a:extLst>
          </p:cNvPr>
          <p:cNvPicPr>
            <a:picLocks noChangeAspect="1"/>
          </p:cNvPicPr>
          <p:nvPr/>
        </p:nvPicPr>
        <p:blipFill>
          <a:blip r:embed="rId3"/>
          <a:stretch>
            <a:fillRect/>
          </a:stretch>
        </p:blipFill>
        <p:spPr>
          <a:xfrm>
            <a:off x="1" y="-69573"/>
            <a:ext cx="12191999" cy="6939064"/>
          </a:xfrm>
          <a:prstGeom prst="rect">
            <a:avLst/>
          </a:prstGeom>
        </p:spPr>
      </p:pic>
      <p:sp>
        <p:nvSpPr>
          <p:cNvPr id="6" name="TextBox 5">
            <a:extLst>
              <a:ext uri="{FF2B5EF4-FFF2-40B4-BE49-F238E27FC236}">
                <a16:creationId xmlns:a16="http://schemas.microsoft.com/office/drawing/2014/main" id="{D368FF58-FA61-4CAE-B11C-B29F395953C3}"/>
              </a:ext>
            </a:extLst>
          </p:cNvPr>
          <p:cNvSpPr txBox="1"/>
          <p:nvPr/>
        </p:nvSpPr>
        <p:spPr>
          <a:xfrm>
            <a:off x="0" y="6581001"/>
            <a:ext cx="6899564" cy="276999"/>
          </a:xfrm>
          <a:prstGeom prst="rect">
            <a:avLst/>
          </a:prstGeom>
          <a:noFill/>
        </p:spPr>
        <p:txBody>
          <a:bodyPr wrap="square" rtlCol="0">
            <a:spAutoFit/>
          </a:bodyPr>
          <a:lstStyle/>
          <a:p>
            <a:r>
              <a:rPr lang="en-US" sz="1200" dirty="0"/>
              <a:t>Source: Check Point Research, RSA presentation 2019</a:t>
            </a:r>
          </a:p>
        </p:txBody>
      </p:sp>
      <p:sp>
        <p:nvSpPr>
          <p:cNvPr id="2" name="Title 1"/>
          <p:cNvSpPr>
            <a:spLocks noGrp="1"/>
          </p:cNvSpPr>
          <p:nvPr>
            <p:ph type="title"/>
          </p:nvPr>
        </p:nvSpPr>
        <p:spPr>
          <a:xfrm>
            <a:off x="69574" y="0"/>
            <a:ext cx="7441288" cy="936172"/>
          </a:xfrm>
        </p:spPr>
        <p:txBody>
          <a:bodyPr>
            <a:normAutofit/>
          </a:bodyPr>
          <a:lstStyle/>
          <a:p>
            <a:pPr algn="l"/>
            <a:r>
              <a:rPr lang="en-US" sz="3200" b="1" dirty="0">
                <a:latin typeface="+mn-lt"/>
              </a:rPr>
              <a:t>What Organized Crime Looks Like</a:t>
            </a:r>
          </a:p>
        </p:txBody>
      </p:sp>
      <p:sp>
        <p:nvSpPr>
          <p:cNvPr id="3" name="TextBox 2">
            <a:extLst>
              <a:ext uri="{FF2B5EF4-FFF2-40B4-BE49-F238E27FC236}">
                <a16:creationId xmlns:a16="http://schemas.microsoft.com/office/drawing/2014/main" id="{7CB10EF4-3773-4202-88F5-9A9AFC0ED69B}"/>
              </a:ext>
            </a:extLst>
          </p:cNvPr>
          <p:cNvSpPr txBox="1"/>
          <p:nvPr/>
        </p:nvSpPr>
        <p:spPr>
          <a:xfrm>
            <a:off x="8969830" y="108857"/>
            <a:ext cx="1273628" cy="646331"/>
          </a:xfrm>
          <a:prstGeom prst="rect">
            <a:avLst/>
          </a:prstGeom>
          <a:noFill/>
        </p:spPr>
        <p:txBody>
          <a:bodyPr wrap="square" rtlCol="0">
            <a:spAutoFit/>
          </a:bodyPr>
          <a:lstStyle/>
          <a:p>
            <a:r>
              <a:rPr lang="en-US" dirty="0">
                <a:solidFill>
                  <a:srgbClr val="FFFF00"/>
                </a:solidFill>
              </a:rPr>
              <a:t>CEO or President?</a:t>
            </a:r>
          </a:p>
        </p:txBody>
      </p:sp>
      <p:sp>
        <p:nvSpPr>
          <p:cNvPr id="7" name="TextBox 6">
            <a:extLst>
              <a:ext uri="{FF2B5EF4-FFF2-40B4-BE49-F238E27FC236}">
                <a16:creationId xmlns:a16="http://schemas.microsoft.com/office/drawing/2014/main" id="{D42AA8DB-1C8D-4F50-94CA-63DA520661FB}"/>
              </a:ext>
            </a:extLst>
          </p:cNvPr>
          <p:cNvSpPr txBox="1"/>
          <p:nvPr/>
        </p:nvSpPr>
        <p:spPr>
          <a:xfrm>
            <a:off x="5977743" y="1644689"/>
            <a:ext cx="921821" cy="369332"/>
          </a:xfrm>
          <a:prstGeom prst="rect">
            <a:avLst/>
          </a:prstGeom>
          <a:noFill/>
        </p:spPr>
        <p:txBody>
          <a:bodyPr wrap="square" rtlCol="0">
            <a:spAutoFit/>
          </a:bodyPr>
          <a:lstStyle/>
          <a:p>
            <a:r>
              <a:rPr lang="en-US" dirty="0">
                <a:solidFill>
                  <a:srgbClr val="FFFF00"/>
                </a:solidFill>
              </a:rPr>
              <a:t>CFO?</a:t>
            </a:r>
          </a:p>
        </p:txBody>
      </p:sp>
      <p:sp>
        <p:nvSpPr>
          <p:cNvPr id="8" name="TextBox 7">
            <a:extLst>
              <a:ext uri="{FF2B5EF4-FFF2-40B4-BE49-F238E27FC236}">
                <a16:creationId xmlns:a16="http://schemas.microsoft.com/office/drawing/2014/main" id="{B59EBB49-94AB-4781-AACF-9C5E3AE897DA}"/>
              </a:ext>
            </a:extLst>
          </p:cNvPr>
          <p:cNvSpPr txBox="1"/>
          <p:nvPr/>
        </p:nvSpPr>
        <p:spPr>
          <a:xfrm>
            <a:off x="8508919" y="1884339"/>
            <a:ext cx="921821" cy="369332"/>
          </a:xfrm>
          <a:prstGeom prst="rect">
            <a:avLst/>
          </a:prstGeom>
          <a:noFill/>
        </p:spPr>
        <p:txBody>
          <a:bodyPr wrap="square" rtlCol="0">
            <a:spAutoFit/>
          </a:bodyPr>
          <a:lstStyle/>
          <a:p>
            <a:r>
              <a:rPr lang="en-US" dirty="0">
                <a:solidFill>
                  <a:srgbClr val="FFFF00"/>
                </a:solidFill>
              </a:rPr>
              <a:t>CTO?</a:t>
            </a:r>
          </a:p>
        </p:txBody>
      </p:sp>
      <p:sp>
        <p:nvSpPr>
          <p:cNvPr id="9" name="TextBox 8">
            <a:extLst>
              <a:ext uri="{FF2B5EF4-FFF2-40B4-BE49-F238E27FC236}">
                <a16:creationId xmlns:a16="http://schemas.microsoft.com/office/drawing/2014/main" id="{B5358336-F4F9-4668-B8E4-52D01987C699}"/>
              </a:ext>
            </a:extLst>
          </p:cNvPr>
          <p:cNvSpPr txBox="1"/>
          <p:nvPr/>
        </p:nvSpPr>
        <p:spPr>
          <a:xfrm>
            <a:off x="10707833" y="2341539"/>
            <a:ext cx="921821" cy="369332"/>
          </a:xfrm>
          <a:prstGeom prst="rect">
            <a:avLst/>
          </a:prstGeom>
          <a:noFill/>
        </p:spPr>
        <p:txBody>
          <a:bodyPr wrap="square" rtlCol="0">
            <a:spAutoFit/>
          </a:bodyPr>
          <a:lstStyle/>
          <a:p>
            <a:r>
              <a:rPr lang="en-US" dirty="0">
                <a:solidFill>
                  <a:srgbClr val="FFFF00"/>
                </a:solidFill>
              </a:rPr>
              <a:t>COO?</a:t>
            </a:r>
          </a:p>
        </p:txBody>
      </p:sp>
      <p:sp>
        <p:nvSpPr>
          <p:cNvPr id="10" name="TextBox 9">
            <a:extLst>
              <a:ext uri="{FF2B5EF4-FFF2-40B4-BE49-F238E27FC236}">
                <a16:creationId xmlns:a16="http://schemas.microsoft.com/office/drawing/2014/main" id="{AE1B2A68-56DF-427D-B10B-3726BA6107FD}"/>
              </a:ext>
            </a:extLst>
          </p:cNvPr>
          <p:cNvSpPr txBox="1"/>
          <p:nvPr/>
        </p:nvSpPr>
        <p:spPr>
          <a:xfrm>
            <a:off x="2021032" y="5743974"/>
            <a:ext cx="1331767" cy="369332"/>
          </a:xfrm>
          <a:prstGeom prst="rect">
            <a:avLst/>
          </a:prstGeom>
          <a:noFill/>
        </p:spPr>
        <p:txBody>
          <a:bodyPr wrap="square" rtlCol="0">
            <a:spAutoFit/>
          </a:bodyPr>
          <a:lstStyle/>
          <a:p>
            <a:r>
              <a:rPr lang="en-US" dirty="0">
                <a:solidFill>
                  <a:srgbClr val="FFFF00"/>
                </a:solidFill>
              </a:rPr>
              <a:t>Customer?</a:t>
            </a:r>
          </a:p>
        </p:txBody>
      </p:sp>
    </p:spTree>
    <p:extLst>
      <p:ext uri="{BB962C8B-B14F-4D97-AF65-F5344CB8AC3E}">
        <p14:creationId xmlns:p14="http://schemas.microsoft.com/office/powerpoint/2010/main" val="41069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BBF94F-CAF7-4944-BDC2-012FAE554962}"/>
              </a:ext>
            </a:extLst>
          </p:cNvPr>
          <p:cNvPicPr>
            <a:picLocks noChangeAspect="1"/>
          </p:cNvPicPr>
          <p:nvPr/>
        </p:nvPicPr>
        <p:blipFill>
          <a:blip r:embed="rId3"/>
          <a:stretch>
            <a:fillRect/>
          </a:stretch>
        </p:blipFill>
        <p:spPr>
          <a:xfrm>
            <a:off x="5837663" y="1772666"/>
            <a:ext cx="1398767" cy="1398767"/>
          </a:xfrm>
          <a:prstGeom prst="rect">
            <a:avLst/>
          </a:prstGeom>
        </p:spPr>
      </p:pic>
      <p:pic>
        <p:nvPicPr>
          <p:cNvPr id="12" name="Picture 11">
            <a:extLst>
              <a:ext uri="{FF2B5EF4-FFF2-40B4-BE49-F238E27FC236}">
                <a16:creationId xmlns:a16="http://schemas.microsoft.com/office/drawing/2014/main" id="{D91B635C-A7A4-4E4F-B315-4BE7C445175B}"/>
              </a:ext>
            </a:extLst>
          </p:cNvPr>
          <p:cNvPicPr>
            <a:picLocks noChangeAspect="1"/>
          </p:cNvPicPr>
          <p:nvPr/>
        </p:nvPicPr>
        <p:blipFill>
          <a:blip r:embed="rId4"/>
          <a:stretch>
            <a:fillRect/>
          </a:stretch>
        </p:blipFill>
        <p:spPr>
          <a:xfrm>
            <a:off x="1187503" y="1161705"/>
            <a:ext cx="4469690" cy="5328424"/>
          </a:xfrm>
          <a:prstGeom prst="rect">
            <a:avLst/>
          </a:prstGeom>
        </p:spPr>
      </p:pic>
      <p:sp>
        <p:nvSpPr>
          <p:cNvPr id="13" name="Bent-Up Arrow 12">
            <a:extLst>
              <a:ext uri="{FF2B5EF4-FFF2-40B4-BE49-F238E27FC236}">
                <a16:creationId xmlns:a16="http://schemas.microsoft.com/office/drawing/2014/main" id="{4CB4AA71-AC48-7D42-88BB-BA7E54C7B662}"/>
              </a:ext>
            </a:extLst>
          </p:cNvPr>
          <p:cNvSpPr/>
          <p:nvPr/>
        </p:nvSpPr>
        <p:spPr>
          <a:xfrm>
            <a:off x="4871848" y="5465826"/>
            <a:ext cx="2433447" cy="116586"/>
          </a:xfrm>
          <a:prstGeom prst="bentUpArrow">
            <a:avLst/>
          </a:prstGeom>
          <a:solidFill>
            <a:srgbClr val="FF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2CBF7080-EB33-2748-B430-09A6AE37D381}"/>
              </a:ext>
            </a:extLst>
          </p:cNvPr>
          <p:cNvSpPr txBox="1"/>
          <p:nvPr/>
        </p:nvSpPr>
        <p:spPr>
          <a:xfrm>
            <a:off x="6173724" y="5063097"/>
            <a:ext cx="2685351" cy="300082"/>
          </a:xfrm>
          <a:prstGeom prst="rect">
            <a:avLst/>
          </a:prstGeom>
          <a:noFill/>
        </p:spPr>
        <p:txBody>
          <a:bodyPr wrap="none" rtlCol="0">
            <a:spAutoFit/>
          </a:bodyPr>
          <a:lstStyle/>
          <a:p>
            <a:r>
              <a:rPr lang="en-US" sz="1350" b="1" dirty="0">
                <a:solidFill>
                  <a:schemeClr val="bg2"/>
                </a:solidFill>
              </a:rPr>
              <a:t>Stolen Credentials Are Sold Here</a:t>
            </a:r>
          </a:p>
        </p:txBody>
      </p:sp>
      <p:sp>
        <p:nvSpPr>
          <p:cNvPr id="15" name="Bent-Up Arrow 14">
            <a:extLst>
              <a:ext uri="{FF2B5EF4-FFF2-40B4-BE49-F238E27FC236}">
                <a16:creationId xmlns:a16="http://schemas.microsoft.com/office/drawing/2014/main" id="{D53DF554-B51F-FC40-9E07-9D10B82E1BA3}"/>
              </a:ext>
            </a:extLst>
          </p:cNvPr>
          <p:cNvSpPr/>
          <p:nvPr/>
        </p:nvSpPr>
        <p:spPr>
          <a:xfrm rot="16200000">
            <a:off x="5514874" y="3180488"/>
            <a:ext cx="3444252" cy="136589"/>
          </a:xfrm>
          <a:prstGeom prst="bentUpArrow">
            <a:avLst/>
          </a:prstGeom>
          <a:solidFill>
            <a:srgbClr val="FF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ent-Up Arrow 15">
            <a:extLst>
              <a:ext uri="{FF2B5EF4-FFF2-40B4-BE49-F238E27FC236}">
                <a16:creationId xmlns:a16="http://schemas.microsoft.com/office/drawing/2014/main" id="{99D6CA9C-92C6-F646-8797-8BD89D2B5516}"/>
              </a:ext>
            </a:extLst>
          </p:cNvPr>
          <p:cNvSpPr/>
          <p:nvPr/>
        </p:nvSpPr>
        <p:spPr>
          <a:xfrm rot="16200000">
            <a:off x="6899618" y="3565679"/>
            <a:ext cx="673620" cy="136589"/>
          </a:xfrm>
          <a:prstGeom prst="bentUpArrow">
            <a:avLst/>
          </a:prstGeom>
          <a:solidFill>
            <a:srgbClr val="FF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8" name="Straight Arrow Connector 17">
            <a:extLst>
              <a:ext uri="{FF2B5EF4-FFF2-40B4-BE49-F238E27FC236}">
                <a16:creationId xmlns:a16="http://schemas.microsoft.com/office/drawing/2014/main" id="{52FEC6A6-6B5F-F349-BEA6-1AB72B64E326}"/>
              </a:ext>
            </a:extLst>
          </p:cNvPr>
          <p:cNvCxnSpPr>
            <a:cxnSpLocks/>
          </p:cNvCxnSpPr>
          <p:nvPr/>
        </p:nvCxnSpPr>
        <p:spPr>
          <a:xfrm flipH="1">
            <a:off x="6029707" y="1560945"/>
            <a:ext cx="962139" cy="0"/>
          </a:xfrm>
          <a:prstGeom prst="straightConnector1">
            <a:avLst/>
          </a:prstGeom>
          <a:ln>
            <a:solidFill>
              <a:srgbClr val="D56829"/>
            </a:solidFill>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1F7E9EBD-9B2A-9241-8D77-26190B488DAC}"/>
              </a:ext>
            </a:extLst>
          </p:cNvPr>
          <p:cNvCxnSpPr>
            <a:cxnSpLocks/>
          </p:cNvCxnSpPr>
          <p:nvPr/>
        </p:nvCxnSpPr>
        <p:spPr>
          <a:xfrm flipH="1">
            <a:off x="6068569" y="3334881"/>
            <a:ext cx="962139" cy="0"/>
          </a:xfrm>
          <a:prstGeom prst="straightConnector1">
            <a:avLst/>
          </a:prstGeom>
          <a:ln>
            <a:solidFill>
              <a:srgbClr val="D56829"/>
            </a:solidFill>
            <a:tailEnd type="triangle"/>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53FA2135-DB22-B143-A5E3-96D788CB7071}"/>
              </a:ext>
            </a:extLst>
          </p:cNvPr>
          <p:cNvSpPr txBox="1"/>
          <p:nvPr/>
        </p:nvSpPr>
        <p:spPr>
          <a:xfrm>
            <a:off x="7641336" y="1560945"/>
            <a:ext cx="2585190" cy="1962076"/>
          </a:xfrm>
          <a:prstGeom prst="rect">
            <a:avLst/>
          </a:prstGeom>
          <a:noFill/>
        </p:spPr>
        <p:txBody>
          <a:bodyPr wrap="square" rtlCol="0">
            <a:spAutoFit/>
          </a:bodyPr>
          <a:lstStyle/>
          <a:p>
            <a:r>
              <a:rPr lang="en-US" sz="1350" dirty="0">
                <a:solidFill>
                  <a:schemeClr val="bg2"/>
                </a:solidFill>
              </a:rPr>
              <a:t>Stolen Credentials Are Used to Test for Open Door Access Into Corporate Networks</a:t>
            </a:r>
          </a:p>
          <a:p>
            <a:endParaRPr lang="en-US" sz="1350" dirty="0">
              <a:solidFill>
                <a:schemeClr val="bg2"/>
              </a:solidFill>
            </a:endParaRPr>
          </a:p>
          <a:p>
            <a:endParaRPr lang="en-US" sz="1350" dirty="0">
              <a:solidFill>
                <a:schemeClr val="bg2"/>
              </a:solidFill>
            </a:endParaRPr>
          </a:p>
          <a:p>
            <a:r>
              <a:rPr lang="en-US" sz="1350" dirty="0">
                <a:solidFill>
                  <a:schemeClr val="bg2"/>
                </a:solidFill>
              </a:rPr>
              <a:t>197 Days: The Average Length of Time it Takes for Organizations to Identify a Data Breach</a:t>
            </a:r>
          </a:p>
          <a:p>
            <a:endParaRPr lang="en-US" sz="1350" dirty="0">
              <a:solidFill>
                <a:schemeClr val="bg2"/>
              </a:solidFill>
            </a:endParaRPr>
          </a:p>
        </p:txBody>
      </p:sp>
      <p:pic>
        <p:nvPicPr>
          <p:cNvPr id="5" name="Picture 4">
            <a:extLst>
              <a:ext uri="{FF2B5EF4-FFF2-40B4-BE49-F238E27FC236}">
                <a16:creationId xmlns:a16="http://schemas.microsoft.com/office/drawing/2014/main" id="{F1DF78FE-7AA6-4047-98D6-8F9EF78C67A9}"/>
              </a:ext>
            </a:extLst>
          </p:cNvPr>
          <p:cNvPicPr>
            <a:picLocks noChangeAspect="1"/>
          </p:cNvPicPr>
          <p:nvPr/>
        </p:nvPicPr>
        <p:blipFill>
          <a:blip r:embed="rId5"/>
          <a:stretch>
            <a:fillRect/>
          </a:stretch>
        </p:blipFill>
        <p:spPr>
          <a:xfrm>
            <a:off x="7594907" y="3518429"/>
            <a:ext cx="3004133" cy="1361122"/>
          </a:xfrm>
          <a:prstGeom prst="rect">
            <a:avLst/>
          </a:prstGeom>
          <a:ln>
            <a:noFill/>
          </a:ln>
          <a:effectLst>
            <a:outerShdw blurRad="292100" dist="139700" dir="2700000" algn="tl" rotWithShape="0">
              <a:srgbClr val="333333">
                <a:alpha val="65000"/>
              </a:srgbClr>
            </a:outerShdw>
          </a:effectLst>
        </p:spPr>
      </p:pic>
      <p:sp>
        <p:nvSpPr>
          <p:cNvPr id="17" name="Title 1">
            <a:extLst>
              <a:ext uri="{FF2B5EF4-FFF2-40B4-BE49-F238E27FC236}">
                <a16:creationId xmlns:a16="http://schemas.microsoft.com/office/drawing/2014/main" id="{8E4B3D82-CBEC-45C7-A860-24385827F53C}"/>
              </a:ext>
            </a:extLst>
          </p:cNvPr>
          <p:cNvSpPr>
            <a:spLocks noGrp="1"/>
          </p:cNvSpPr>
          <p:nvPr>
            <p:ph type="title"/>
          </p:nvPr>
        </p:nvSpPr>
        <p:spPr>
          <a:xfrm>
            <a:off x="838200" y="78088"/>
            <a:ext cx="10515600" cy="1325563"/>
          </a:xfrm>
        </p:spPr>
        <p:txBody>
          <a:bodyPr>
            <a:normAutofit/>
          </a:bodyPr>
          <a:lstStyle/>
          <a:p>
            <a:r>
              <a:rPr lang="en-US" sz="4800" b="1" dirty="0">
                <a:solidFill>
                  <a:schemeClr val="bg2"/>
                </a:solidFill>
                <a:latin typeface="Myriad Pro Black" panose="020B0503030403020204" pitchFamily="34" charset="0"/>
              </a:rPr>
              <a:t>Cybercrime on the Dark Web</a:t>
            </a:r>
          </a:p>
        </p:txBody>
      </p:sp>
      <p:pic>
        <p:nvPicPr>
          <p:cNvPr id="19" name="Picture 18">
            <a:extLst>
              <a:ext uri="{FF2B5EF4-FFF2-40B4-BE49-F238E27FC236}">
                <a16:creationId xmlns:a16="http://schemas.microsoft.com/office/drawing/2014/main" id="{A7448676-6C9A-4F71-9497-9640C8A909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23" name="Picture 22">
            <a:extLst>
              <a:ext uri="{FF2B5EF4-FFF2-40B4-BE49-F238E27FC236}">
                <a16:creationId xmlns:a16="http://schemas.microsoft.com/office/drawing/2014/main" id="{971AB988-AAA0-4D08-BB5D-D95C9422D5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93860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linds(horizont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5A874-9273-4B6C-8B1D-413576B44496}"/>
              </a:ext>
            </a:extLst>
          </p:cNvPr>
          <p:cNvPicPr>
            <a:picLocks noChangeAspect="1"/>
          </p:cNvPicPr>
          <p:nvPr/>
        </p:nvPicPr>
        <p:blipFill>
          <a:blip r:embed="rId3"/>
          <a:stretch>
            <a:fillRect/>
          </a:stretch>
        </p:blipFill>
        <p:spPr>
          <a:xfrm>
            <a:off x="840170" y="1578972"/>
            <a:ext cx="6286500" cy="401955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B5B39E2-D8FD-4371-9924-AB9D87420B6C}"/>
              </a:ext>
            </a:extLst>
          </p:cNvPr>
          <p:cNvPicPr>
            <a:picLocks noChangeAspect="1"/>
          </p:cNvPicPr>
          <p:nvPr/>
        </p:nvPicPr>
        <p:blipFill>
          <a:blip r:embed="rId4"/>
          <a:stretch>
            <a:fillRect/>
          </a:stretch>
        </p:blipFill>
        <p:spPr>
          <a:xfrm>
            <a:off x="4451783" y="2436320"/>
            <a:ext cx="7445928" cy="3451498"/>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F91361B7-120B-444A-89F8-E8DF2D4DABEF}"/>
              </a:ext>
            </a:extLst>
          </p:cNvPr>
          <p:cNvSpPr>
            <a:spLocks noGrp="1"/>
          </p:cNvSpPr>
          <p:nvPr>
            <p:ph type="title"/>
          </p:nvPr>
        </p:nvSpPr>
        <p:spPr>
          <a:xfrm>
            <a:off x="838200" y="78088"/>
            <a:ext cx="10515600" cy="1325563"/>
          </a:xfrm>
        </p:spPr>
        <p:txBody>
          <a:bodyPr>
            <a:normAutofit/>
          </a:bodyPr>
          <a:lstStyle/>
          <a:p>
            <a:r>
              <a:rPr lang="en-US" sz="4800" b="1">
                <a:solidFill>
                  <a:schemeClr val="bg2"/>
                </a:solidFill>
                <a:latin typeface="Myriad Pro Black" panose="020B0503030403020204" pitchFamily="34" charset="0"/>
              </a:rPr>
              <a:t>Cybercrime on the Dark Web</a:t>
            </a:r>
            <a:endParaRPr lang="en-US" sz="4800" b="1" dirty="0">
              <a:solidFill>
                <a:schemeClr val="bg2"/>
              </a:solidFill>
              <a:latin typeface="Myriad Pro Black" panose="020B0503030403020204" pitchFamily="34" charset="0"/>
            </a:endParaRPr>
          </a:p>
        </p:txBody>
      </p:sp>
      <p:pic>
        <p:nvPicPr>
          <p:cNvPr id="5" name="Picture 4">
            <a:extLst>
              <a:ext uri="{FF2B5EF4-FFF2-40B4-BE49-F238E27FC236}">
                <a16:creationId xmlns:a16="http://schemas.microsoft.com/office/drawing/2014/main" id="{6EDFE1A9-7B10-4BBE-96F8-E52E24CAAA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12163" y="5917401"/>
            <a:ext cx="2558477" cy="803362"/>
          </a:xfrm>
          <a:prstGeom prst="rect">
            <a:avLst/>
          </a:prstGeom>
        </p:spPr>
      </p:pic>
      <p:pic>
        <p:nvPicPr>
          <p:cNvPr id="6" name="Picture 5">
            <a:extLst>
              <a:ext uri="{FF2B5EF4-FFF2-40B4-BE49-F238E27FC236}">
                <a16:creationId xmlns:a16="http://schemas.microsoft.com/office/drawing/2014/main" id="{3DC86383-D8F5-4715-8479-3C815FE139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095" y="6455587"/>
            <a:ext cx="1529868" cy="265176"/>
          </a:xfrm>
          <a:prstGeom prst="rect">
            <a:avLst/>
          </a:prstGeom>
        </p:spPr>
      </p:pic>
    </p:spTree>
    <p:extLst>
      <p:ext uri="{BB962C8B-B14F-4D97-AF65-F5344CB8AC3E}">
        <p14:creationId xmlns:p14="http://schemas.microsoft.com/office/powerpoint/2010/main" val="301692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nectWise Master Theme">
  <a:themeElements>
    <a:clrScheme name="ConnectWise">
      <a:dk1>
        <a:sysClr val="windowText" lastClr="000000"/>
      </a:dk1>
      <a:lt1>
        <a:sysClr val="window" lastClr="FFFFFF"/>
      </a:lt1>
      <a:dk2>
        <a:srgbClr val="005080"/>
      </a:dk2>
      <a:lt2>
        <a:srgbClr val="FFFFFF"/>
      </a:lt2>
      <a:accent1>
        <a:srgbClr val="8CC54C"/>
      </a:accent1>
      <a:accent2>
        <a:srgbClr val="F18021"/>
      </a:accent2>
      <a:accent3>
        <a:srgbClr val="54BEED"/>
      </a:accent3>
      <a:accent4>
        <a:srgbClr val="7C5EA3"/>
      </a:accent4>
      <a:accent5>
        <a:srgbClr val="CC3232"/>
      </a:accent5>
      <a:accent6>
        <a:srgbClr val="3B9A9F"/>
      </a:accent6>
      <a:hlink>
        <a:srgbClr val="F18021"/>
      </a:hlink>
      <a:folHlink>
        <a:srgbClr val="F18021"/>
      </a:folHlink>
    </a:clrScheme>
    <a:fontScheme name="Custom 1">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E68CFE34335440968B14EE5F423CD6" ma:contentTypeVersion="13" ma:contentTypeDescription="Create a new document." ma:contentTypeScope="" ma:versionID="640280325d367feedc2e53e62c290c72">
  <xsd:schema xmlns:xsd="http://www.w3.org/2001/XMLSchema" xmlns:xs="http://www.w3.org/2001/XMLSchema" xmlns:p="http://schemas.microsoft.com/office/2006/metadata/properties" xmlns:ns3="f153c72c-aa71-46f1-92b1-0b49cb62bd6f" xmlns:ns4="f1b6c318-c2d3-409e-84e7-8c42bd23b752" targetNamespace="http://schemas.microsoft.com/office/2006/metadata/properties" ma:root="true" ma:fieldsID="cdfb0b61b5cb96d99ad507ce18418d4b" ns3:_="" ns4:_="">
    <xsd:import namespace="f153c72c-aa71-46f1-92b1-0b49cb62bd6f"/>
    <xsd:import namespace="f1b6c318-c2d3-409e-84e7-8c42bd23b75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53c72c-aa71-46f1-92b1-0b49cb62bd6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b6c318-c2d3-409e-84e7-8c42bd23b75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180959-436F-42A2-AA00-FFFF66D5C04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74A12A6-ACCD-4AA9-9D93-2358165F8C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53c72c-aa71-46f1-92b1-0b49cb62bd6f"/>
    <ds:schemaRef ds:uri="f1b6c318-c2d3-409e-84e7-8c42bd23b7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F2B075-D0A4-4003-B0C8-0FD570291A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482</TotalTime>
  <Words>2873</Words>
  <Application>Microsoft Office PowerPoint</Application>
  <PresentationFormat>Widescreen</PresentationFormat>
  <Paragraphs>199</Paragraphs>
  <Slides>32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Myriad Pro</vt:lpstr>
      <vt:lpstr>Myriad Pro Black</vt:lpstr>
      <vt:lpstr>Myriad Pro Light</vt:lpstr>
      <vt:lpstr>Wingdings</vt:lpstr>
      <vt:lpstr>ConnectWise Master Theme</vt:lpstr>
      <vt:lpstr>Working Securely and Efficiently –Remotely</vt:lpstr>
      <vt:lpstr>PowerPoint Presentation</vt:lpstr>
      <vt:lpstr>Why We’re Here</vt:lpstr>
      <vt:lpstr>Agenda</vt:lpstr>
      <vt:lpstr>Maintaining Control of Company Data Assets</vt:lpstr>
      <vt:lpstr>Why Small Businesses are Prime Targets</vt:lpstr>
      <vt:lpstr>What Organized Crime Looks Like</vt:lpstr>
      <vt:lpstr>Cybercrime on the Dark Web</vt:lpstr>
      <vt:lpstr>Cybercrime on the Dark Web</vt:lpstr>
      <vt:lpstr>PowerPoint Presentation</vt:lpstr>
      <vt:lpstr>Threat Vectors</vt:lpstr>
      <vt:lpstr>Threat Vectors</vt:lpstr>
      <vt:lpstr>Your Role</vt:lpstr>
      <vt:lpstr>Our Checklist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Macie Jones</dc:creator>
  <cp:lastModifiedBy>Alexa</cp:lastModifiedBy>
  <cp:revision>37</cp:revision>
  <dcterms:created xsi:type="dcterms:W3CDTF">2019-04-03T16:33:38Z</dcterms:created>
  <dcterms:modified xsi:type="dcterms:W3CDTF">2020-11-25T15:01:23Z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0x01010058E68CFE34335440968B14EE5F423CD6</vt:lpwstr>
  </property>
</Properties>
</file>